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256" r:id="rId2"/>
    <p:sldId id="287" r:id="rId3"/>
    <p:sldId id="289" r:id="rId4"/>
    <p:sldId id="257" r:id="rId5"/>
    <p:sldId id="275" r:id="rId6"/>
    <p:sldId id="279" r:id="rId7"/>
    <p:sldId id="258" r:id="rId8"/>
    <p:sldId id="259" r:id="rId9"/>
    <p:sldId id="273" r:id="rId10"/>
    <p:sldId id="261" r:id="rId11"/>
    <p:sldId id="286" r:id="rId12"/>
    <p:sldId id="283" r:id="rId13"/>
    <p:sldId id="310" r:id="rId14"/>
    <p:sldId id="309" r:id="rId15"/>
    <p:sldId id="263" r:id="rId16"/>
    <p:sldId id="290" r:id="rId17"/>
    <p:sldId id="327" r:id="rId18"/>
    <p:sldId id="328" r:id="rId19"/>
    <p:sldId id="329" r:id="rId20"/>
    <p:sldId id="321" r:id="rId21"/>
    <p:sldId id="293" r:id="rId22"/>
    <p:sldId id="295" r:id="rId23"/>
    <p:sldId id="294" r:id="rId24"/>
    <p:sldId id="311" r:id="rId25"/>
    <p:sldId id="312" r:id="rId26"/>
    <p:sldId id="314" r:id="rId27"/>
    <p:sldId id="296" r:id="rId28"/>
    <p:sldId id="326" r:id="rId29"/>
    <p:sldId id="315" r:id="rId30"/>
    <p:sldId id="297" r:id="rId31"/>
    <p:sldId id="316" r:id="rId32"/>
    <p:sldId id="317" r:id="rId33"/>
    <p:sldId id="318" r:id="rId34"/>
    <p:sldId id="320" r:id="rId35"/>
    <p:sldId id="322" r:id="rId36"/>
    <p:sldId id="324" r:id="rId37"/>
    <p:sldId id="323" r:id="rId38"/>
    <p:sldId id="325" r:id="rId39"/>
    <p:sldId id="313" r:id="rId40"/>
    <p:sldId id="276" r:id="rId41"/>
  </p:sldIdLst>
  <p:sldSz cx="18288000" cy="10287000"/>
  <p:notesSz cx="6858000" cy="9144000"/>
  <p:embeddedFontLst>
    <p:embeddedFont>
      <p:font typeface="Decalotype Bold" panose="020B0604020202020204" charset="0"/>
      <p:regular r:id="rId43"/>
    </p:embeddedFont>
    <p:embeddedFont>
      <p:font typeface="Montserrat Bold" panose="020B0604020202020204" charset="0"/>
      <p:regular r:id="rId44"/>
    </p:embeddedFont>
    <p:embeddedFont>
      <p:font typeface="Public Sans"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37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D69B00-5917-4770-8733-3A43644E4C74}" type="datetimeFigureOut">
              <a:rPr lang="en-US" smtClean="0"/>
              <a:t>4/29/2026</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6A8EC2-8AA2-4314-A935-2702932F7302}" type="slidenum">
              <a:rPr lang="en-US" smtClean="0"/>
              <a:t>‹Nº›</a:t>
            </a:fld>
            <a:endParaRPr lang="en-US"/>
          </a:p>
        </p:txBody>
      </p:sp>
    </p:spTree>
    <p:extLst>
      <p:ext uri="{BB962C8B-B14F-4D97-AF65-F5344CB8AC3E}">
        <p14:creationId xmlns:p14="http://schemas.microsoft.com/office/powerpoint/2010/main" val="45599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n-US"/>
          </a:p>
        </p:txBody>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1D6A8EC2-8AA2-4314-A935-2702932F7302}" type="slidenum">
              <a:rPr lang="en-US" smtClean="0"/>
              <a:t>5</a:t>
            </a:fld>
            <a:endParaRPr lang="en-US"/>
          </a:p>
        </p:txBody>
      </p:sp>
    </p:spTree>
    <p:extLst>
      <p:ext uri="{BB962C8B-B14F-4D97-AF65-F5344CB8AC3E}">
        <p14:creationId xmlns:p14="http://schemas.microsoft.com/office/powerpoint/2010/main" val="2756005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1D6A8EC2-8AA2-4314-A935-2702932F7302}" type="slidenum">
              <a:rPr lang="en-US" smtClean="0"/>
              <a:t>31</a:t>
            </a:fld>
            <a:endParaRPr lang="en-US"/>
          </a:p>
        </p:txBody>
      </p:sp>
    </p:spTree>
    <p:extLst>
      <p:ext uri="{BB962C8B-B14F-4D97-AF65-F5344CB8AC3E}">
        <p14:creationId xmlns:p14="http://schemas.microsoft.com/office/powerpoint/2010/main" val="3670226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D3DA0-9BB6-1B09-6F82-BB2989E463B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55F4BDB-BFF4-4715-995F-E3C4B49E029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B303578-E116-E1C7-0E72-7D286D3DD665}"/>
              </a:ext>
            </a:extLst>
          </p:cNvPr>
          <p:cNvSpPr>
            <a:spLocks noGrp="1"/>
          </p:cNvSpPr>
          <p:nvPr>
            <p:ph type="body" idx="1"/>
          </p:nvPr>
        </p:nvSpPr>
        <p:spPr/>
        <p:txBody>
          <a:bodyPr/>
          <a:lstStyle/>
          <a:p>
            <a:endParaRPr lang="en-US" dirty="0"/>
          </a:p>
        </p:txBody>
      </p:sp>
      <p:sp>
        <p:nvSpPr>
          <p:cNvPr id="4" name="Marcador de número de diapositiva 3">
            <a:extLst>
              <a:ext uri="{FF2B5EF4-FFF2-40B4-BE49-F238E27FC236}">
                <a16:creationId xmlns:a16="http://schemas.microsoft.com/office/drawing/2014/main" id="{F8364127-21F8-82E9-6B31-EFEEBA823CE4}"/>
              </a:ext>
            </a:extLst>
          </p:cNvPr>
          <p:cNvSpPr>
            <a:spLocks noGrp="1"/>
          </p:cNvSpPr>
          <p:nvPr>
            <p:ph type="sldNum" sz="quarter" idx="5"/>
          </p:nvPr>
        </p:nvSpPr>
        <p:spPr/>
        <p:txBody>
          <a:bodyPr/>
          <a:lstStyle/>
          <a:p>
            <a:fld id="{1D6A8EC2-8AA2-4314-A935-2702932F7302}" type="slidenum">
              <a:rPr lang="en-US" smtClean="0"/>
              <a:t>32</a:t>
            </a:fld>
            <a:endParaRPr lang="en-US"/>
          </a:p>
        </p:txBody>
      </p:sp>
    </p:spTree>
    <p:extLst>
      <p:ext uri="{BB962C8B-B14F-4D97-AF65-F5344CB8AC3E}">
        <p14:creationId xmlns:p14="http://schemas.microsoft.com/office/powerpoint/2010/main" val="3276714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DD7F7-AB20-B5C4-FCE8-0B916A0EFDE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41CBE38-442A-E32E-43E3-9F2E172C5EE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1A29F63-686C-7D15-A734-A64BE13A5309}"/>
              </a:ext>
            </a:extLst>
          </p:cNvPr>
          <p:cNvSpPr>
            <a:spLocks noGrp="1"/>
          </p:cNvSpPr>
          <p:nvPr>
            <p:ph type="body" idx="1"/>
          </p:nvPr>
        </p:nvSpPr>
        <p:spPr/>
        <p:txBody>
          <a:bodyPr/>
          <a:lstStyle/>
          <a:p>
            <a:endParaRPr lang="en-US" dirty="0"/>
          </a:p>
        </p:txBody>
      </p:sp>
      <p:sp>
        <p:nvSpPr>
          <p:cNvPr id="4" name="Marcador de número de diapositiva 3">
            <a:extLst>
              <a:ext uri="{FF2B5EF4-FFF2-40B4-BE49-F238E27FC236}">
                <a16:creationId xmlns:a16="http://schemas.microsoft.com/office/drawing/2014/main" id="{DFAB791B-8899-E3B1-715E-3EF9FB4DF19A}"/>
              </a:ext>
            </a:extLst>
          </p:cNvPr>
          <p:cNvSpPr>
            <a:spLocks noGrp="1"/>
          </p:cNvSpPr>
          <p:nvPr>
            <p:ph type="sldNum" sz="quarter" idx="5"/>
          </p:nvPr>
        </p:nvSpPr>
        <p:spPr/>
        <p:txBody>
          <a:bodyPr/>
          <a:lstStyle/>
          <a:p>
            <a:fld id="{1D6A8EC2-8AA2-4314-A935-2702932F7302}" type="slidenum">
              <a:rPr lang="en-US" smtClean="0"/>
              <a:t>33</a:t>
            </a:fld>
            <a:endParaRPr lang="en-US"/>
          </a:p>
        </p:txBody>
      </p:sp>
    </p:spTree>
    <p:extLst>
      <p:ext uri="{BB962C8B-B14F-4D97-AF65-F5344CB8AC3E}">
        <p14:creationId xmlns:p14="http://schemas.microsoft.com/office/powerpoint/2010/main" val="911116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2.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3.png"/><Relationship Id="rId2" Type="http://schemas.openxmlformats.org/officeDocument/2006/relationships/notesSlide" Target="../notesSlides/notesSlide1.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4.png"/><Relationship Id="rId5" Type="http://schemas.openxmlformats.org/officeDocument/2006/relationships/image" Target="../media/image6.jpeg"/><Relationship Id="rId15" Type="http://schemas.openxmlformats.org/officeDocument/2006/relationships/image" Target="../media/image16.png"/><Relationship Id="rId23" Type="http://schemas.openxmlformats.org/officeDocument/2006/relationships/image" Target="../media/image24.jpe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jpeg"/><Relationship Id="rId22"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4.jpe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9711560">
            <a:off x="-1627080" y="8021802"/>
            <a:ext cx="4716515" cy="5154662"/>
            <a:chOff x="0" y="0"/>
            <a:chExt cx="6869494" cy="7507644"/>
          </a:xfrm>
        </p:grpSpPr>
        <p:sp>
          <p:nvSpPr>
            <p:cNvPr id="3" name="Freeform 3"/>
            <p:cNvSpPr/>
            <p:nvPr/>
          </p:nvSpPr>
          <p:spPr>
            <a:xfrm>
              <a:off x="0" y="0"/>
              <a:ext cx="6869494" cy="7507645"/>
            </a:xfrm>
            <a:custGeom>
              <a:avLst/>
              <a:gdLst/>
              <a:ahLst/>
              <a:cxnLst/>
              <a:rect l="l" t="t" r="r" b="b"/>
              <a:pathLst>
                <a:path w="6869494" h="7507645">
                  <a:moveTo>
                    <a:pt x="6869494" y="7507645"/>
                  </a:moveTo>
                  <a:lnTo>
                    <a:pt x="0" y="7507645"/>
                  </a:lnTo>
                  <a:lnTo>
                    <a:pt x="0" y="0"/>
                  </a:lnTo>
                  <a:lnTo>
                    <a:pt x="6869494" y="7507645"/>
                  </a:lnTo>
                  <a:close/>
                </a:path>
              </a:pathLst>
            </a:custGeom>
            <a:solidFill>
              <a:srgbClr val="FFDE59"/>
            </a:solidFill>
          </p:spPr>
          <p:txBody>
            <a:bodyPr/>
            <a:lstStyle/>
            <a:p>
              <a:endParaRPr lang="es-EC" noProof="0" dirty="0"/>
            </a:p>
          </p:txBody>
        </p:sp>
      </p:grpSp>
      <p:grpSp>
        <p:nvGrpSpPr>
          <p:cNvPr id="6" name="Group 6"/>
          <p:cNvGrpSpPr/>
          <p:nvPr/>
        </p:nvGrpSpPr>
        <p:grpSpPr>
          <a:xfrm>
            <a:off x="1785605" y="-205330"/>
            <a:ext cx="14716790" cy="4511941"/>
            <a:chOff x="0" y="0"/>
            <a:chExt cx="19622387" cy="6015921"/>
          </a:xfrm>
        </p:grpSpPr>
        <p:sp>
          <p:nvSpPr>
            <p:cNvPr id="7" name="TextBox 7"/>
            <p:cNvSpPr txBox="1"/>
            <p:nvPr/>
          </p:nvSpPr>
          <p:spPr>
            <a:xfrm>
              <a:off x="0" y="1086062"/>
              <a:ext cx="19622387" cy="3424979"/>
            </a:xfrm>
            <a:prstGeom prst="rect">
              <a:avLst/>
            </a:prstGeom>
          </p:spPr>
          <p:txBody>
            <a:bodyPr lIns="0" tIns="0" rIns="0" bIns="0" rtlCol="0" anchor="t">
              <a:spAutoFit/>
            </a:bodyPr>
            <a:lstStyle/>
            <a:p>
              <a:pPr marL="0" lvl="0" indent="0" algn="r">
                <a:lnSpc>
                  <a:spcPts val="9725"/>
                </a:lnSpc>
              </a:pPr>
              <a:r>
                <a:rPr lang="es-EC" sz="9725" b="1" noProof="0" dirty="0">
                  <a:solidFill>
                    <a:srgbClr val="191919"/>
                  </a:solidFill>
                  <a:latin typeface="Decalotype Bold"/>
                  <a:ea typeface="Decalotype Bold"/>
                  <a:cs typeface="Decalotype Bold"/>
                  <a:sym typeface="Decalotype Bold"/>
                </a:rPr>
                <a:t>DELIBERACIÓN PÚBLICA</a:t>
              </a:r>
            </a:p>
            <a:p>
              <a:pPr marL="0" lvl="0" indent="0" algn="r">
                <a:lnSpc>
                  <a:spcPts val="9725"/>
                </a:lnSpc>
              </a:pPr>
              <a:endParaRPr lang="es-EC" sz="9725" b="1" noProof="0" dirty="0">
                <a:solidFill>
                  <a:srgbClr val="191919"/>
                </a:solidFill>
                <a:latin typeface="Decalotype Bold"/>
                <a:ea typeface="Decalotype Bold"/>
                <a:cs typeface="Decalotype Bold"/>
                <a:sym typeface="Decalotype Bold"/>
              </a:endParaRPr>
            </a:p>
          </p:txBody>
        </p:sp>
        <p:sp>
          <p:nvSpPr>
            <p:cNvPr id="8" name="TextBox 8"/>
            <p:cNvSpPr txBox="1"/>
            <p:nvPr/>
          </p:nvSpPr>
          <p:spPr>
            <a:xfrm>
              <a:off x="2597450" y="5406532"/>
              <a:ext cx="17024937" cy="609388"/>
            </a:xfrm>
            <a:prstGeom prst="rect">
              <a:avLst/>
            </a:prstGeom>
          </p:spPr>
          <p:txBody>
            <a:bodyPr lIns="0" tIns="0" rIns="0" bIns="0" rtlCol="0" anchor="t">
              <a:spAutoFit/>
            </a:bodyPr>
            <a:lstStyle/>
            <a:p>
              <a:pPr algn="r">
                <a:lnSpc>
                  <a:spcPts val="3814"/>
                </a:lnSpc>
              </a:pPr>
              <a:endParaRPr lang="es-EC" noProof="0" dirty="0"/>
            </a:p>
          </p:txBody>
        </p:sp>
      </p:grpSp>
      <p:grpSp>
        <p:nvGrpSpPr>
          <p:cNvPr id="9" name="Group 9"/>
          <p:cNvGrpSpPr/>
          <p:nvPr/>
        </p:nvGrpSpPr>
        <p:grpSpPr>
          <a:xfrm rot="9901440">
            <a:off x="1791053" y="6038292"/>
            <a:ext cx="2095888" cy="2141515"/>
            <a:chOff x="0" y="0"/>
            <a:chExt cx="6869494" cy="7507644"/>
          </a:xfrm>
        </p:grpSpPr>
        <p:sp>
          <p:nvSpPr>
            <p:cNvPr id="10" name="Freeform 10"/>
            <p:cNvSpPr/>
            <p:nvPr/>
          </p:nvSpPr>
          <p:spPr>
            <a:xfrm>
              <a:off x="0" y="0"/>
              <a:ext cx="6869494" cy="7507645"/>
            </a:xfrm>
            <a:custGeom>
              <a:avLst/>
              <a:gdLst/>
              <a:ahLst/>
              <a:cxnLst/>
              <a:rect l="l" t="t" r="r" b="b"/>
              <a:pathLst>
                <a:path w="6869494" h="7507645">
                  <a:moveTo>
                    <a:pt x="6869494" y="7507645"/>
                  </a:moveTo>
                  <a:lnTo>
                    <a:pt x="0" y="7507645"/>
                  </a:lnTo>
                  <a:lnTo>
                    <a:pt x="0" y="0"/>
                  </a:lnTo>
                  <a:lnTo>
                    <a:pt x="6869494" y="7507645"/>
                  </a:lnTo>
                  <a:close/>
                </a:path>
              </a:pathLst>
            </a:custGeom>
            <a:solidFill>
              <a:srgbClr val="FF3131"/>
            </a:solidFill>
          </p:spPr>
          <p:txBody>
            <a:bodyPr/>
            <a:lstStyle/>
            <a:p>
              <a:endParaRPr lang="es-EC" noProof="0" dirty="0"/>
            </a:p>
          </p:txBody>
        </p:sp>
      </p:grpSp>
      <p:sp>
        <p:nvSpPr>
          <p:cNvPr id="12" name="TextBox 12"/>
          <p:cNvSpPr txBox="1"/>
          <p:nvPr/>
        </p:nvSpPr>
        <p:spPr>
          <a:xfrm>
            <a:off x="7495029" y="7851332"/>
            <a:ext cx="9243023" cy="1071985"/>
          </a:xfrm>
          <a:prstGeom prst="rect">
            <a:avLst/>
          </a:prstGeom>
        </p:spPr>
        <p:txBody>
          <a:bodyPr lIns="0" tIns="0" rIns="0" bIns="0" rtlCol="0" anchor="t">
            <a:spAutoFit/>
          </a:bodyPr>
          <a:lstStyle/>
          <a:p>
            <a:pPr algn="ctr">
              <a:lnSpc>
                <a:spcPts val="8727"/>
              </a:lnSpc>
              <a:spcBef>
                <a:spcPct val="0"/>
              </a:spcBef>
            </a:pPr>
            <a:r>
              <a:rPr lang="es-EC" sz="6278" b="1" noProof="0" dirty="0">
                <a:solidFill>
                  <a:srgbClr val="0A1937"/>
                </a:solidFill>
                <a:latin typeface="Montserrat Bold"/>
                <a:ea typeface="Montserrat Bold"/>
                <a:cs typeface="Montserrat Bold"/>
                <a:sym typeface="Montserrat Bold"/>
              </a:rPr>
              <a:t>CONAGOPARE NAPO</a:t>
            </a:r>
          </a:p>
        </p:txBody>
      </p:sp>
      <p:sp>
        <p:nvSpPr>
          <p:cNvPr id="13" name="TextBox 13"/>
          <p:cNvSpPr txBox="1"/>
          <p:nvPr/>
        </p:nvSpPr>
        <p:spPr>
          <a:xfrm>
            <a:off x="6958403" y="8979092"/>
            <a:ext cx="10240454" cy="698691"/>
          </a:xfrm>
          <a:prstGeom prst="rect">
            <a:avLst/>
          </a:prstGeom>
        </p:spPr>
        <p:txBody>
          <a:bodyPr lIns="0" tIns="0" rIns="0" bIns="0" rtlCol="0" anchor="t">
            <a:spAutoFit/>
          </a:bodyPr>
          <a:lstStyle/>
          <a:p>
            <a:pPr algn="ctr">
              <a:lnSpc>
                <a:spcPts val="2824"/>
              </a:lnSpc>
              <a:spcBef>
                <a:spcPct val="0"/>
              </a:spcBef>
            </a:pPr>
            <a:r>
              <a:rPr lang="es-EC" sz="2031" b="1" noProof="0" dirty="0">
                <a:solidFill>
                  <a:srgbClr val="0A1937"/>
                </a:solidFill>
                <a:latin typeface="Montserrat Bold"/>
                <a:ea typeface="Montserrat Bold"/>
                <a:cs typeface="Montserrat Bold"/>
                <a:sym typeface="Montserrat Bold"/>
              </a:rPr>
              <a:t>CONSEJO NACIONAL DE GOBIERNOS PARROQUIALES RURALES DEL ECUADOR - NAPO</a:t>
            </a:r>
          </a:p>
        </p:txBody>
      </p:sp>
      <p:pic>
        <p:nvPicPr>
          <p:cNvPr id="15" name="Imagen 14">
            <a:extLst>
              <a:ext uri="{FF2B5EF4-FFF2-40B4-BE49-F238E27FC236}">
                <a16:creationId xmlns:a16="http://schemas.microsoft.com/office/drawing/2014/main" id="{425C291B-9836-1F07-40FD-80C691979361}"/>
              </a:ext>
            </a:extLst>
          </p:cNvPr>
          <p:cNvPicPr>
            <a:picLocks noChangeAspect="1"/>
          </p:cNvPicPr>
          <p:nvPr/>
        </p:nvPicPr>
        <p:blipFill>
          <a:blip r:embed="rId2">
            <a:extLst>
              <a:ext uri="{28A0092B-C50C-407E-A947-70E740481C1C}">
                <a14:useLocalDpi xmlns:a14="http://schemas.microsoft.com/office/drawing/2010/main" val="0"/>
              </a:ext>
            </a:extLst>
          </a:blip>
          <a:srcRect l="18874" t="20656" r="22228" b="18927"/>
          <a:stretch>
            <a:fillRect/>
          </a:stretch>
        </p:blipFill>
        <p:spPr>
          <a:xfrm>
            <a:off x="5943600" y="2019299"/>
            <a:ext cx="9906000" cy="5542593"/>
          </a:xfrm>
          <a:prstGeom prst="rect">
            <a:avLst/>
          </a:prstGeom>
        </p:spPr>
      </p:pic>
      <p:grpSp>
        <p:nvGrpSpPr>
          <p:cNvPr id="18" name="Group 9">
            <a:extLst>
              <a:ext uri="{FF2B5EF4-FFF2-40B4-BE49-F238E27FC236}">
                <a16:creationId xmlns:a16="http://schemas.microsoft.com/office/drawing/2014/main" id="{27098F31-E405-211E-ED32-16FA324E8209}"/>
              </a:ext>
            </a:extLst>
          </p:cNvPr>
          <p:cNvGrpSpPr/>
          <p:nvPr/>
        </p:nvGrpSpPr>
        <p:grpSpPr>
          <a:xfrm rot="9868817">
            <a:off x="829227" y="6864892"/>
            <a:ext cx="2095888" cy="2141515"/>
            <a:chOff x="0" y="0"/>
            <a:chExt cx="6869494" cy="7507644"/>
          </a:xfrm>
        </p:grpSpPr>
        <p:sp>
          <p:nvSpPr>
            <p:cNvPr id="19" name="Freeform 10">
              <a:extLst>
                <a:ext uri="{FF2B5EF4-FFF2-40B4-BE49-F238E27FC236}">
                  <a16:creationId xmlns:a16="http://schemas.microsoft.com/office/drawing/2014/main" id="{978CD689-E221-CD24-65CF-3AF0B98FF114}"/>
                </a:ext>
              </a:extLst>
            </p:cNvPr>
            <p:cNvSpPr/>
            <p:nvPr/>
          </p:nvSpPr>
          <p:spPr>
            <a:xfrm>
              <a:off x="0" y="0"/>
              <a:ext cx="6869494" cy="7507645"/>
            </a:xfrm>
            <a:custGeom>
              <a:avLst/>
              <a:gdLst/>
              <a:ahLst/>
              <a:cxnLst/>
              <a:rect l="l" t="t" r="r" b="b"/>
              <a:pathLst>
                <a:path w="6869494" h="7507645">
                  <a:moveTo>
                    <a:pt x="6869494" y="7507645"/>
                  </a:moveTo>
                  <a:lnTo>
                    <a:pt x="0" y="7507645"/>
                  </a:lnTo>
                  <a:lnTo>
                    <a:pt x="0" y="0"/>
                  </a:lnTo>
                  <a:lnTo>
                    <a:pt x="6869494" y="7507645"/>
                  </a:lnTo>
                  <a:close/>
                </a:path>
              </a:pathLst>
            </a:custGeom>
            <a:solidFill>
              <a:srgbClr val="0070C0"/>
            </a:solidFill>
          </p:spPr>
          <p:txBody>
            <a:bodyPr/>
            <a:lstStyle/>
            <a:p>
              <a:endParaRPr lang="es-EC" noProof="0" dirty="0"/>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38200" y="612166"/>
            <a:ext cx="15705080" cy="1381125"/>
          </a:xfrm>
          <a:prstGeom prst="rect">
            <a:avLst/>
          </a:prstGeom>
        </p:spPr>
        <p:txBody>
          <a:bodyPr lIns="0" tIns="0" rIns="0" bIns="0" rtlCol="0" anchor="t">
            <a:spAutoFit/>
          </a:bodyPr>
          <a:lstStyle/>
          <a:p>
            <a:pPr marL="0" lvl="0" indent="0" algn="ctr">
              <a:lnSpc>
                <a:spcPts val="10800"/>
              </a:lnSpc>
              <a:spcBef>
                <a:spcPct val="0"/>
              </a:spcBef>
            </a:pPr>
            <a:r>
              <a:rPr lang="es-EC" sz="9000" b="1" u="none" noProof="0" dirty="0">
                <a:solidFill>
                  <a:srgbClr val="191919"/>
                </a:solidFill>
                <a:latin typeface="Decalotype Bold"/>
                <a:ea typeface="Decalotype Bold"/>
                <a:cs typeface="Decalotype Bold"/>
                <a:sym typeface="Decalotype Bold"/>
              </a:rPr>
              <a:t>COMPETENCIAS DE CONAGOPARE</a:t>
            </a:r>
          </a:p>
        </p:txBody>
      </p:sp>
      <p:sp>
        <p:nvSpPr>
          <p:cNvPr id="34" name="TextBox 34"/>
          <p:cNvSpPr txBox="1"/>
          <p:nvPr/>
        </p:nvSpPr>
        <p:spPr>
          <a:xfrm>
            <a:off x="12336770" y="7683011"/>
            <a:ext cx="363884" cy="270510"/>
          </a:xfrm>
          <a:prstGeom prst="rect">
            <a:avLst/>
          </a:prstGeom>
        </p:spPr>
        <p:txBody>
          <a:bodyPr lIns="0" tIns="0" rIns="0" bIns="0" rtlCol="0" anchor="t">
            <a:spAutoFit/>
          </a:bodyPr>
          <a:lstStyle/>
          <a:p>
            <a:pPr algn="ctr">
              <a:lnSpc>
                <a:spcPts val="2073"/>
              </a:lnSpc>
            </a:pPr>
            <a:r>
              <a:rPr lang="es-EC" sz="2000" noProof="0" dirty="0">
                <a:solidFill>
                  <a:srgbClr val="FFFFFF"/>
                </a:solidFill>
                <a:latin typeface="Public Sans"/>
                <a:ea typeface="Public Sans"/>
                <a:cs typeface="Public Sans"/>
                <a:sym typeface="Public Sans"/>
              </a:rPr>
              <a:t>6</a:t>
            </a:r>
            <a:endParaRPr lang="es-EC" sz="1727" noProof="0" dirty="0">
              <a:solidFill>
                <a:srgbClr val="FFFFFF"/>
              </a:solidFill>
              <a:latin typeface="Public Sans"/>
              <a:ea typeface="Public Sans"/>
              <a:cs typeface="Public Sans"/>
              <a:sym typeface="Public Sans"/>
            </a:endParaRPr>
          </a:p>
        </p:txBody>
      </p:sp>
      <p:sp>
        <p:nvSpPr>
          <p:cNvPr id="38" name="Freeform 25">
            <a:extLst>
              <a:ext uri="{FF2B5EF4-FFF2-40B4-BE49-F238E27FC236}">
                <a16:creationId xmlns:a16="http://schemas.microsoft.com/office/drawing/2014/main" id="{86EC141D-AE4C-8A81-48BD-3AF64D112F06}"/>
              </a:ext>
            </a:extLst>
          </p:cNvPr>
          <p:cNvSpPr/>
          <p:nvPr/>
        </p:nvSpPr>
        <p:spPr>
          <a:xfrm>
            <a:off x="0" y="3395"/>
            <a:ext cx="7795496" cy="554361"/>
          </a:xfrm>
          <a:custGeom>
            <a:avLst/>
            <a:gdLst/>
            <a:ahLst/>
            <a:cxnLst/>
            <a:rect l="l" t="t" r="r" b="b"/>
            <a:pathLst>
              <a:path w="7795496" h="554361">
                <a:moveTo>
                  <a:pt x="0" y="0"/>
                </a:moveTo>
                <a:lnTo>
                  <a:pt x="7795496" y="0"/>
                </a:lnTo>
                <a:lnTo>
                  <a:pt x="7795496" y="554361"/>
                </a:lnTo>
                <a:lnTo>
                  <a:pt x="0" y="554361"/>
                </a:lnTo>
                <a:lnTo>
                  <a:pt x="0" y="0"/>
                </a:lnTo>
                <a:close/>
              </a:path>
            </a:pathLst>
          </a:custGeom>
          <a:blipFill>
            <a:blip r:embed="rId2"/>
            <a:stretch>
              <a:fillRect l="-4034" r="-35149" b="-1857223"/>
            </a:stretch>
          </a:blipFill>
        </p:spPr>
        <p:txBody>
          <a:bodyPr/>
          <a:lstStyle/>
          <a:p>
            <a:endParaRPr lang="es-EC" noProof="0" dirty="0"/>
          </a:p>
        </p:txBody>
      </p:sp>
      <p:sp>
        <p:nvSpPr>
          <p:cNvPr id="40" name="Freeform 27">
            <a:extLst>
              <a:ext uri="{FF2B5EF4-FFF2-40B4-BE49-F238E27FC236}">
                <a16:creationId xmlns:a16="http://schemas.microsoft.com/office/drawing/2014/main" id="{4ACB292B-102B-4E8D-1249-685A958A3150}"/>
              </a:ext>
            </a:extLst>
          </p:cNvPr>
          <p:cNvSpPr/>
          <p:nvPr/>
        </p:nvSpPr>
        <p:spPr>
          <a:xfrm>
            <a:off x="0" y="9647775"/>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41" name="Freeform 28">
            <a:extLst>
              <a:ext uri="{FF2B5EF4-FFF2-40B4-BE49-F238E27FC236}">
                <a16:creationId xmlns:a16="http://schemas.microsoft.com/office/drawing/2014/main" id="{27C9EF56-3D30-7B39-FE82-A0BCEF50656C}"/>
              </a:ext>
            </a:extLst>
          </p:cNvPr>
          <p:cNvSpPr/>
          <p:nvPr/>
        </p:nvSpPr>
        <p:spPr>
          <a:xfrm>
            <a:off x="7795496" y="9644236"/>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42" name="Freeform 29">
            <a:extLst>
              <a:ext uri="{FF2B5EF4-FFF2-40B4-BE49-F238E27FC236}">
                <a16:creationId xmlns:a16="http://schemas.microsoft.com/office/drawing/2014/main" id="{79DBD49D-C78F-64EF-F7DD-241DF402D8C6}"/>
              </a:ext>
            </a:extLst>
          </p:cNvPr>
          <p:cNvSpPr/>
          <p:nvPr/>
        </p:nvSpPr>
        <p:spPr>
          <a:xfrm>
            <a:off x="10896600" y="9644380"/>
            <a:ext cx="7391400" cy="642476"/>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63296" t="-1501126" r="-92940" b="-87664"/>
            </a:stretch>
          </a:blipFill>
        </p:spPr>
        <p:txBody>
          <a:bodyPr/>
          <a:lstStyle/>
          <a:p>
            <a:endParaRPr lang="es-EC" noProof="0" dirty="0"/>
          </a:p>
        </p:txBody>
      </p:sp>
      <p:sp>
        <p:nvSpPr>
          <p:cNvPr id="56" name="TextBox 34">
            <a:extLst>
              <a:ext uri="{FF2B5EF4-FFF2-40B4-BE49-F238E27FC236}">
                <a16:creationId xmlns:a16="http://schemas.microsoft.com/office/drawing/2014/main" id="{7F1B3EDC-4715-5C4E-D9E4-164F515AB1DE}"/>
              </a:ext>
            </a:extLst>
          </p:cNvPr>
          <p:cNvSpPr txBox="1"/>
          <p:nvPr/>
        </p:nvSpPr>
        <p:spPr>
          <a:xfrm>
            <a:off x="12086641" y="3337986"/>
            <a:ext cx="363884" cy="270510"/>
          </a:xfrm>
          <a:prstGeom prst="rect">
            <a:avLst/>
          </a:prstGeom>
        </p:spPr>
        <p:txBody>
          <a:bodyPr lIns="0" tIns="0" rIns="0" bIns="0" rtlCol="0" anchor="t">
            <a:spAutoFit/>
          </a:bodyPr>
          <a:lstStyle/>
          <a:p>
            <a:pPr algn="ctr">
              <a:lnSpc>
                <a:spcPts val="2073"/>
              </a:lnSpc>
            </a:pPr>
            <a:r>
              <a:rPr lang="es-EC" sz="2000" noProof="0" dirty="0">
                <a:solidFill>
                  <a:srgbClr val="FFFFFF"/>
                </a:solidFill>
                <a:latin typeface="Public Sans"/>
                <a:ea typeface="Public Sans"/>
                <a:cs typeface="Public Sans"/>
                <a:sym typeface="Public Sans"/>
              </a:rPr>
              <a:t>05</a:t>
            </a:r>
            <a:endParaRPr lang="es-EC" sz="1727" noProof="0" dirty="0">
              <a:solidFill>
                <a:srgbClr val="FFFFFF"/>
              </a:solidFill>
              <a:latin typeface="Public Sans"/>
              <a:ea typeface="Public Sans"/>
              <a:cs typeface="Public Sans"/>
              <a:sym typeface="Public Sans"/>
            </a:endParaRPr>
          </a:p>
        </p:txBody>
      </p:sp>
      <p:sp>
        <p:nvSpPr>
          <p:cNvPr id="58" name="TextBox 34">
            <a:extLst>
              <a:ext uri="{FF2B5EF4-FFF2-40B4-BE49-F238E27FC236}">
                <a16:creationId xmlns:a16="http://schemas.microsoft.com/office/drawing/2014/main" id="{89CF9A4F-E432-065F-4253-FA20F1A7E993}"/>
              </a:ext>
            </a:extLst>
          </p:cNvPr>
          <p:cNvSpPr txBox="1"/>
          <p:nvPr/>
        </p:nvSpPr>
        <p:spPr>
          <a:xfrm>
            <a:off x="9745062" y="7706619"/>
            <a:ext cx="363884" cy="270510"/>
          </a:xfrm>
          <a:prstGeom prst="rect">
            <a:avLst/>
          </a:prstGeom>
        </p:spPr>
        <p:txBody>
          <a:bodyPr lIns="0" tIns="0" rIns="0" bIns="0" rtlCol="0" anchor="t">
            <a:spAutoFit/>
          </a:bodyPr>
          <a:lstStyle/>
          <a:p>
            <a:pPr algn="ctr">
              <a:lnSpc>
                <a:spcPts val="2073"/>
              </a:lnSpc>
            </a:pPr>
            <a:r>
              <a:rPr lang="es-EC" sz="2000" noProof="0" dirty="0">
                <a:solidFill>
                  <a:srgbClr val="FFFFFF"/>
                </a:solidFill>
                <a:latin typeface="Public Sans"/>
                <a:ea typeface="Public Sans"/>
                <a:cs typeface="Public Sans"/>
                <a:sym typeface="Public Sans"/>
              </a:rPr>
              <a:t>05</a:t>
            </a:r>
            <a:endParaRPr lang="es-EC" sz="1727" noProof="0" dirty="0">
              <a:solidFill>
                <a:srgbClr val="FFFFFF"/>
              </a:solidFill>
              <a:latin typeface="Public Sans"/>
              <a:ea typeface="Public Sans"/>
              <a:cs typeface="Public Sans"/>
              <a:sym typeface="Public Sans"/>
            </a:endParaRPr>
          </a:p>
        </p:txBody>
      </p:sp>
      <p:sp>
        <p:nvSpPr>
          <p:cNvPr id="7" name="TextBox 6">
            <a:extLst>
              <a:ext uri="{FF2B5EF4-FFF2-40B4-BE49-F238E27FC236}">
                <a16:creationId xmlns:a16="http://schemas.microsoft.com/office/drawing/2014/main" id="{EFF8ADDD-156E-B3DD-1B4A-18D1BB0A380F}"/>
              </a:ext>
            </a:extLst>
          </p:cNvPr>
          <p:cNvSpPr txBox="1"/>
          <p:nvPr/>
        </p:nvSpPr>
        <p:spPr>
          <a:xfrm>
            <a:off x="2096282" y="2545695"/>
            <a:ext cx="14557714" cy="861774"/>
          </a:xfrm>
          <a:prstGeom prst="rect">
            <a:avLst/>
          </a:prstGeom>
        </p:spPr>
        <p:txBody>
          <a:bodyPr wrap="square" lIns="0" tIns="0" rIns="0" bIns="0" rtlCol="0" anchor="t">
            <a:spAutoFit/>
          </a:bodyPr>
          <a:lstStyle/>
          <a:p>
            <a:pPr algn="just"/>
            <a:r>
              <a:rPr lang="es-ES" sz="2800" noProof="0" dirty="0">
                <a:solidFill>
                  <a:srgbClr val="191919"/>
                </a:solidFill>
                <a:latin typeface="Public Sans"/>
              </a:rPr>
              <a:t>Brindar soporte técnico, asesoría y capacitación permanente que requieran sus asociados;</a:t>
            </a:r>
            <a:endParaRPr lang="es-EC" sz="2800" noProof="0" dirty="0">
              <a:solidFill>
                <a:srgbClr val="191919"/>
              </a:solidFill>
              <a:latin typeface="Public Sans"/>
              <a:sym typeface="Public Sans"/>
            </a:endParaRPr>
          </a:p>
        </p:txBody>
      </p:sp>
      <p:sp>
        <p:nvSpPr>
          <p:cNvPr id="14" name="CuadroTexto 13">
            <a:extLst>
              <a:ext uri="{FF2B5EF4-FFF2-40B4-BE49-F238E27FC236}">
                <a16:creationId xmlns:a16="http://schemas.microsoft.com/office/drawing/2014/main" id="{49105DE3-DB06-EDF3-392E-052880351A06}"/>
              </a:ext>
            </a:extLst>
          </p:cNvPr>
          <p:cNvSpPr txBox="1"/>
          <p:nvPr/>
        </p:nvSpPr>
        <p:spPr>
          <a:xfrm>
            <a:off x="2031809" y="3602703"/>
            <a:ext cx="14579791" cy="954107"/>
          </a:xfrm>
          <a:prstGeom prst="rect">
            <a:avLst/>
          </a:prstGeom>
          <a:noFill/>
        </p:spPr>
        <p:txBody>
          <a:bodyPr wrap="square">
            <a:spAutoFit/>
          </a:bodyPr>
          <a:lstStyle/>
          <a:p>
            <a:pPr algn="just"/>
            <a:r>
              <a:rPr lang="es-ES" sz="2800" dirty="0">
                <a:latin typeface="Public Sans" panose="020B0604020202020204" charset="0"/>
              </a:rPr>
              <a:t>Gestionar oportunidades de cooperación con otras entidades públicas o privadas, nacionales o internacionales</a:t>
            </a:r>
            <a:endParaRPr lang="en-US" sz="2800" dirty="0">
              <a:latin typeface="Public Sans" panose="020B0604020202020204" charset="0"/>
            </a:endParaRPr>
          </a:p>
        </p:txBody>
      </p:sp>
      <p:sp>
        <p:nvSpPr>
          <p:cNvPr id="22" name="CuadroTexto 21">
            <a:extLst>
              <a:ext uri="{FF2B5EF4-FFF2-40B4-BE49-F238E27FC236}">
                <a16:creationId xmlns:a16="http://schemas.microsoft.com/office/drawing/2014/main" id="{4869CAD4-FE67-D082-C3B7-7ADC40483E74}"/>
              </a:ext>
            </a:extLst>
          </p:cNvPr>
          <p:cNvSpPr txBox="1"/>
          <p:nvPr/>
        </p:nvSpPr>
        <p:spPr>
          <a:xfrm>
            <a:off x="2053886" y="4697458"/>
            <a:ext cx="12043114" cy="800219"/>
          </a:xfrm>
          <a:prstGeom prst="rect">
            <a:avLst/>
          </a:prstGeom>
          <a:noFill/>
        </p:spPr>
        <p:txBody>
          <a:bodyPr wrap="square">
            <a:spAutoFit/>
          </a:bodyPr>
          <a:lstStyle/>
          <a:p>
            <a:pPr algn="l"/>
            <a:endParaRPr lang="en-US" sz="1800" b="0" i="0" u="none" strike="noStrike" baseline="0" dirty="0">
              <a:solidFill>
                <a:srgbClr val="000000"/>
              </a:solidFill>
            </a:endParaRPr>
          </a:p>
          <a:p>
            <a:r>
              <a:rPr lang="es-ES" sz="2800" b="0" i="0" u="none" strike="noStrike" baseline="0" dirty="0">
                <a:solidFill>
                  <a:srgbClr val="000000"/>
                </a:solidFill>
                <a:latin typeface="Public Sans" panose="020B0604020202020204" charset="0"/>
              </a:rPr>
              <a:t>Activar mecanismos de unidad y coordinación permanente; </a:t>
            </a:r>
          </a:p>
        </p:txBody>
      </p:sp>
      <p:sp>
        <p:nvSpPr>
          <p:cNvPr id="28" name="CuadroTexto 27">
            <a:extLst>
              <a:ext uri="{FF2B5EF4-FFF2-40B4-BE49-F238E27FC236}">
                <a16:creationId xmlns:a16="http://schemas.microsoft.com/office/drawing/2014/main" id="{89DD6975-9F63-C96B-D0F7-3B81DA9D95C9}"/>
              </a:ext>
            </a:extLst>
          </p:cNvPr>
          <p:cNvSpPr txBox="1"/>
          <p:nvPr/>
        </p:nvSpPr>
        <p:spPr>
          <a:xfrm>
            <a:off x="2031809" y="5654223"/>
            <a:ext cx="14884591" cy="3785652"/>
          </a:xfrm>
          <a:prstGeom prst="rect">
            <a:avLst/>
          </a:prstGeom>
          <a:noFill/>
        </p:spPr>
        <p:txBody>
          <a:bodyPr wrap="square">
            <a:spAutoFit/>
          </a:bodyPr>
          <a:lstStyle/>
          <a:p>
            <a:endParaRPr lang="es-ES" sz="2400" dirty="0">
              <a:latin typeface="Public Sans" panose="020B0604020202020204" charset="0"/>
            </a:endParaRPr>
          </a:p>
          <a:p>
            <a:pPr algn="just"/>
            <a:r>
              <a:rPr lang="es-ES" sz="2800" dirty="0">
                <a:latin typeface="Public Sans" panose="020B0604020202020204" charset="0"/>
              </a:rPr>
              <a:t>Fomentar la actividad deportiva, las artes y la cultura, en todas las zonas rurales de la provincia;</a:t>
            </a:r>
          </a:p>
          <a:p>
            <a:pPr algn="just"/>
            <a:endParaRPr lang="es-ES" sz="2400" dirty="0">
              <a:latin typeface="Public Sans" panose="020B0604020202020204" charset="0"/>
            </a:endParaRPr>
          </a:p>
          <a:p>
            <a:pPr algn="just"/>
            <a:r>
              <a:rPr lang="es-ES" sz="2800" dirty="0">
                <a:latin typeface="Public Sans" panose="020B0604020202020204" charset="0"/>
              </a:rPr>
              <a:t>Ejecutar programas y proyectos de apoyo a los Gobiernos Autónomos Parroquiales Rurales de NAPO, y a los habitantes del sector rural;</a:t>
            </a:r>
          </a:p>
          <a:p>
            <a:endParaRPr lang="es-ES" sz="2400" dirty="0">
              <a:latin typeface="Public Sans" panose="020B0604020202020204" charset="0"/>
            </a:endParaRPr>
          </a:p>
          <a:p>
            <a:pPr algn="just"/>
            <a:r>
              <a:rPr lang="es-ES" sz="2800" dirty="0">
                <a:latin typeface="Public Sans" panose="020B0604020202020204" charset="0"/>
              </a:rPr>
              <a:t>Propender al fortalecimiento económico y técnico de los Gobiernos Autónomos Parroquiales Rurales de NAPO.</a:t>
            </a:r>
            <a:endParaRPr lang="en-US" sz="2800" dirty="0">
              <a:latin typeface="Public Sans" panose="020B0604020202020204" charset="0"/>
            </a:endParaRPr>
          </a:p>
        </p:txBody>
      </p:sp>
      <p:sp>
        <p:nvSpPr>
          <p:cNvPr id="35" name="TextBox 6">
            <a:extLst>
              <a:ext uri="{FF2B5EF4-FFF2-40B4-BE49-F238E27FC236}">
                <a16:creationId xmlns:a16="http://schemas.microsoft.com/office/drawing/2014/main" id="{08354B11-56DB-BFDB-DC37-DB85462AAD02}"/>
              </a:ext>
            </a:extLst>
          </p:cNvPr>
          <p:cNvSpPr txBox="1"/>
          <p:nvPr/>
        </p:nvSpPr>
        <p:spPr>
          <a:xfrm>
            <a:off x="1414087" y="3787104"/>
            <a:ext cx="363884" cy="269304"/>
          </a:xfrm>
          <a:prstGeom prst="rect">
            <a:avLst/>
          </a:prstGeom>
        </p:spPr>
        <p:txBody>
          <a:bodyPr lIns="0" tIns="0" rIns="0" bIns="0" rtlCol="0" anchor="t">
            <a:spAutoFit/>
          </a:bodyPr>
          <a:lstStyle/>
          <a:p>
            <a:pPr algn="ctr">
              <a:lnSpc>
                <a:spcPts val="2073"/>
              </a:lnSpc>
            </a:pPr>
            <a:r>
              <a:rPr lang="es-EC" sz="2000" noProof="0" dirty="0">
                <a:solidFill>
                  <a:srgbClr val="FFFFFF"/>
                </a:solidFill>
                <a:latin typeface="Public Sans"/>
                <a:ea typeface="Public Sans"/>
                <a:cs typeface="Public Sans"/>
                <a:sym typeface="Public Sans"/>
              </a:rPr>
              <a:t>02</a:t>
            </a:r>
            <a:endParaRPr lang="es-EC" sz="1727" noProof="0" dirty="0">
              <a:solidFill>
                <a:srgbClr val="FFFFFF"/>
              </a:solidFill>
              <a:latin typeface="Public Sans"/>
              <a:ea typeface="Public Sans"/>
              <a:cs typeface="Public Sans"/>
              <a:sym typeface="Public Sans"/>
            </a:endParaRPr>
          </a:p>
        </p:txBody>
      </p:sp>
      <p:pic>
        <p:nvPicPr>
          <p:cNvPr id="3" name="Imagen 2">
            <a:extLst>
              <a:ext uri="{FF2B5EF4-FFF2-40B4-BE49-F238E27FC236}">
                <a16:creationId xmlns:a16="http://schemas.microsoft.com/office/drawing/2014/main" id="{D71956E5-95DA-6AD4-1308-E43ED89A5FA5}"/>
              </a:ext>
            </a:extLst>
          </p:cNvPr>
          <p:cNvPicPr>
            <a:picLocks noChangeAspect="1"/>
          </p:cNvPicPr>
          <p:nvPr/>
        </p:nvPicPr>
        <p:blipFill>
          <a:blip r:embed="rId3" cstate="print">
            <a:extLst>
              <a:ext uri="{28A0092B-C50C-407E-A947-70E740481C1C}">
                <a14:useLocalDpi xmlns:a14="http://schemas.microsoft.com/office/drawing/2010/main" val="0"/>
              </a:ext>
            </a:extLst>
          </a:blip>
          <a:srcRect l="21022" t="20833" r="22160" b="20833"/>
          <a:stretch>
            <a:fillRect/>
          </a:stretch>
        </p:blipFill>
        <p:spPr>
          <a:xfrm>
            <a:off x="15924745" y="-356"/>
            <a:ext cx="2326935" cy="1303084"/>
          </a:xfrm>
          <a:prstGeom prst="rect">
            <a:avLst/>
          </a:prstGeom>
        </p:spPr>
      </p:pic>
      <p:sp>
        <p:nvSpPr>
          <p:cNvPr id="9" name="Flecha: doblada 8">
            <a:extLst>
              <a:ext uri="{FF2B5EF4-FFF2-40B4-BE49-F238E27FC236}">
                <a16:creationId xmlns:a16="http://schemas.microsoft.com/office/drawing/2014/main" id="{6F437F07-BEB9-3DCB-84FC-B7E059DE36C6}"/>
              </a:ext>
            </a:extLst>
          </p:cNvPr>
          <p:cNvSpPr/>
          <p:nvPr/>
        </p:nvSpPr>
        <p:spPr>
          <a:xfrm>
            <a:off x="990600" y="3787104"/>
            <a:ext cx="787371" cy="769706"/>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lecha: doblada 9">
            <a:extLst>
              <a:ext uri="{FF2B5EF4-FFF2-40B4-BE49-F238E27FC236}">
                <a16:creationId xmlns:a16="http://schemas.microsoft.com/office/drawing/2014/main" id="{FFAD7213-9B5E-6238-2220-0EB8937B1C80}"/>
              </a:ext>
            </a:extLst>
          </p:cNvPr>
          <p:cNvSpPr/>
          <p:nvPr/>
        </p:nvSpPr>
        <p:spPr>
          <a:xfrm>
            <a:off x="1020401" y="2676829"/>
            <a:ext cx="787371" cy="769706"/>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lecha: doblada 10">
            <a:extLst>
              <a:ext uri="{FF2B5EF4-FFF2-40B4-BE49-F238E27FC236}">
                <a16:creationId xmlns:a16="http://schemas.microsoft.com/office/drawing/2014/main" id="{3828BB90-692F-186A-292F-62149DC1269E}"/>
              </a:ext>
            </a:extLst>
          </p:cNvPr>
          <p:cNvSpPr/>
          <p:nvPr/>
        </p:nvSpPr>
        <p:spPr>
          <a:xfrm>
            <a:off x="977914" y="5050827"/>
            <a:ext cx="787371" cy="769706"/>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lecha: doblada 11">
            <a:extLst>
              <a:ext uri="{FF2B5EF4-FFF2-40B4-BE49-F238E27FC236}">
                <a16:creationId xmlns:a16="http://schemas.microsoft.com/office/drawing/2014/main" id="{29061D5E-519C-F7CA-A1E9-BAB9DD20250C}"/>
              </a:ext>
            </a:extLst>
          </p:cNvPr>
          <p:cNvSpPr/>
          <p:nvPr/>
        </p:nvSpPr>
        <p:spPr>
          <a:xfrm>
            <a:off x="977913" y="6230593"/>
            <a:ext cx="787371" cy="769706"/>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lecha: doblada 12">
            <a:extLst>
              <a:ext uri="{FF2B5EF4-FFF2-40B4-BE49-F238E27FC236}">
                <a16:creationId xmlns:a16="http://schemas.microsoft.com/office/drawing/2014/main" id="{40D59F6C-9B2A-7141-16BA-4F1B24EF51CD}"/>
              </a:ext>
            </a:extLst>
          </p:cNvPr>
          <p:cNvSpPr/>
          <p:nvPr/>
        </p:nvSpPr>
        <p:spPr>
          <a:xfrm>
            <a:off x="977779" y="7410359"/>
            <a:ext cx="787371" cy="769706"/>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lecha: doblada 14">
            <a:extLst>
              <a:ext uri="{FF2B5EF4-FFF2-40B4-BE49-F238E27FC236}">
                <a16:creationId xmlns:a16="http://schemas.microsoft.com/office/drawing/2014/main" id="{2DE3FCD5-0A58-2E4E-9A73-A415654A26ED}"/>
              </a:ext>
            </a:extLst>
          </p:cNvPr>
          <p:cNvSpPr/>
          <p:nvPr/>
        </p:nvSpPr>
        <p:spPr>
          <a:xfrm>
            <a:off x="969100" y="8529067"/>
            <a:ext cx="787371" cy="769706"/>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02C98-7B26-3CEE-345C-36591D5E598F}"/>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09F3A8BA-25CE-206F-6CB2-E079FB64B1CF}"/>
              </a:ext>
            </a:extLst>
          </p:cNvPr>
          <p:cNvSpPr txBox="1"/>
          <p:nvPr/>
        </p:nvSpPr>
        <p:spPr>
          <a:xfrm>
            <a:off x="228600" y="4000500"/>
            <a:ext cx="17754600" cy="1384995"/>
          </a:xfrm>
          <a:prstGeom prst="rect">
            <a:avLst/>
          </a:prstGeom>
        </p:spPr>
        <p:txBody>
          <a:bodyPr wrap="square" lIns="0" tIns="0" rIns="0" bIns="0" rtlCol="0" anchor="t">
            <a:spAutoFit/>
          </a:bodyPr>
          <a:lstStyle/>
          <a:p>
            <a:pPr marL="0" lvl="0" indent="0" algn="ctr">
              <a:lnSpc>
                <a:spcPts val="10800"/>
              </a:lnSpc>
              <a:spcBef>
                <a:spcPct val="0"/>
              </a:spcBef>
            </a:pPr>
            <a:r>
              <a:rPr lang="es-EC" sz="11500" b="1" u="none" noProof="0" dirty="0">
                <a:solidFill>
                  <a:srgbClr val="052896"/>
                </a:solidFill>
                <a:latin typeface="Decalotype Bold"/>
                <a:ea typeface="Decalotype Bold"/>
                <a:cs typeface="Decalotype Bold"/>
                <a:sym typeface="Decalotype Bold"/>
              </a:rPr>
              <a:t>GESTIÓN INSTITUCIONAL</a:t>
            </a:r>
            <a:endParaRPr lang="es-EC" sz="11500" b="1" noProof="0" dirty="0">
              <a:solidFill>
                <a:srgbClr val="052896"/>
              </a:solidFill>
              <a:latin typeface="Decalotype Bold"/>
              <a:sym typeface="Decalotype Bold"/>
            </a:endParaRPr>
          </a:p>
        </p:txBody>
      </p:sp>
      <p:sp>
        <p:nvSpPr>
          <p:cNvPr id="11" name="Freeform 27">
            <a:extLst>
              <a:ext uri="{FF2B5EF4-FFF2-40B4-BE49-F238E27FC236}">
                <a16:creationId xmlns:a16="http://schemas.microsoft.com/office/drawing/2014/main" id="{565564D1-2C5B-767A-0ADA-8A65E37C6266}"/>
              </a:ext>
            </a:extLst>
          </p:cNvPr>
          <p:cNvSpPr/>
          <p:nvPr/>
        </p:nvSpPr>
        <p:spPr>
          <a:xfrm>
            <a:off x="0" y="9644380"/>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2" name="Freeform 28">
            <a:extLst>
              <a:ext uri="{FF2B5EF4-FFF2-40B4-BE49-F238E27FC236}">
                <a16:creationId xmlns:a16="http://schemas.microsoft.com/office/drawing/2014/main" id="{E11DCB59-F1E3-0AFA-B9A4-F444EA85CE36}"/>
              </a:ext>
            </a:extLst>
          </p:cNvPr>
          <p:cNvSpPr/>
          <p:nvPr/>
        </p:nvSpPr>
        <p:spPr>
          <a:xfrm>
            <a:off x="7795496" y="9644236"/>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3" name="Freeform 29">
            <a:extLst>
              <a:ext uri="{FF2B5EF4-FFF2-40B4-BE49-F238E27FC236}">
                <a16:creationId xmlns:a16="http://schemas.microsoft.com/office/drawing/2014/main" id="{365688CD-8654-49A1-66FD-982DC71FC004}"/>
              </a:ext>
            </a:extLst>
          </p:cNvPr>
          <p:cNvSpPr/>
          <p:nvPr/>
        </p:nvSpPr>
        <p:spPr>
          <a:xfrm>
            <a:off x="10853594" y="9644095"/>
            <a:ext cx="7467602" cy="642476"/>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63296" t="-1501126" r="-92940" b="-87664"/>
            </a:stretch>
          </a:blipFill>
        </p:spPr>
        <p:txBody>
          <a:bodyPr/>
          <a:lstStyle/>
          <a:p>
            <a:endParaRPr lang="es-EC" noProof="0" dirty="0"/>
          </a:p>
        </p:txBody>
      </p:sp>
      <p:sp>
        <p:nvSpPr>
          <p:cNvPr id="3" name="Freeform 7">
            <a:extLst>
              <a:ext uri="{FF2B5EF4-FFF2-40B4-BE49-F238E27FC236}">
                <a16:creationId xmlns:a16="http://schemas.microsoft.com/office/drawing/2014/main" id="{717FFFD5-7F73-1970-105F-E8188B2457C1}"/>
              </a:ext>
            </a:extLst>
          </p:cNvPr>
          <p:cNvSpPr/>
          <p:nvPr/>
        </p:nvSpPr>
        <p:spPr>
          <a:xfrm>
            <a:off x="0" y="0"/>
            <a:ext cx="7795496" cy="266700"/>
          </a:xfrm>
          <a:custGeom>
            <a:avLst/>
            <a:gdLst/>
            <a:ahLst/>
            <a:cxnLst/>
            <a:rect l="l" t="t" r="r" b="b"/>
            <a:pathLst>
              <a:path w="7795496" h="10287000">
                <a:moveTo>
                  <a:pt x="0" y="0"/>
                </a:moveTo>
                <a:lnTo>
                  <a:pt x="7795496" y="0"/>
                </a:lnTo>
                <a:lnTo>
                  <a:pt x="7795496" y="10287000"/>
                </a:lnTo>
                <a:lnTo>
                  <a:pt x="0" y="10287000"/>
                </a:lnTo>
                <a:lnTo>
                  <a:pt x="0" y="0"/>
                </a:lnTo>
                <a:close/>
              </a:path>
            </a:pathLst>
          </a:custGeom>
          <a:blipFill>
            <a:blip r:embed="rId2"/>
            <a:stretch>
              <a:fillRect l="-4036" t="19" r="-35147" b="-3968263"/>
            </a:stretch>
          </a:blipFill>
        </p:spPr>
        <p:txBody>
          <a:bodyPr/>
          <a:lstStyle/>
          <a:p>
            <a:endParaRPr lang="es-EC" noProof="0" dirty="0"/>
          </a:p>
        </p:txBody>
      </p:sp>
      <p:pic>
        <p:nvPicPr>
          <p:cNvPr id="5" name="Imagen 4" descr="Dibujo con letras blancas&#10;&#10;El contenido generado por IA puede ser incorrecto.">
            <a:extLst>
              <a:ext uri="{FF2B5EF4-FFF2-40B4-BE49-F238E27FC236}">
                <a16:creationId xmlns:a16="http://schemas.microsoft.com/office/drawing/2014/main" id="{E9241B38-D73D-3E84-0B2C-4FD6BB910A94}"/>
              </a:ext>
            </a:extLst>
          </p:cNvPr>
          <p:cNvPicPr>
            <a:picLocks noChangeAspect="1"/>
          </p:cNvPicPr>
          <p:nvPr/>
        </p:nvPicPr>
        <p:blipFill>
          <a:blip r:embed="rId3">
            <a:extLst>
              <a:ext uri="{28A0092B-C50C-407E-A947-70E740481C1C}">
                <a14:useLocalDpi xmlns:a14="http://schemas.microsoft.com/office/drawing/2010/main" val="0"/>
              </a:ext>
            </a:extLst>
          </a:blip>
          <a:srcRect t="3140"/>
          <a:stretch>
            <a:fillRect/>
          </a:stretch>
        </p:blipFill>
        <p:spPr>
          <a:xfrm>
            <a:off x="7592781" y="8471920"/>
            <a:ext cx="3463528" cy="1184590"/>
          </a:xfrm>
          <a:prstGeom prst="rect">
            <a:avLst/>
          </a:prstGeom>
        </p:spPr>
      </p:pic>
      <p:pic>
        <p:nvPicPr>
          <p:cNvPr id="7" name="Imagen 6">
            <a:extLst>
              <a:ext uri="{FF2B5EF4-FFF2-40B4-BE49-F238E27FC236}">
                <a16:creationId xmlns:a16="http://schemas.microsoft.com/office/drawing/2014/main" id="{F535146C-CDCD-696C-AC17-7B448CD6A493}"/>
              </a:ext>
            </a:extLst>
          </p:cNvPr>
          <p:cNvPicPr>
            <a:picLocks noChangeAspect="1"/>
          </p:cNvPicPr>
          <p:nvPr/>
        </p:nvPicPr>
        <p:blipFill>
          <a:blip r:embed="rId4">
            <a:extLst>
              <a:ext uri="{28A0092B-C50C-407E-A947-70E740481C1C}">
                <a14:useLocalDpi xmlns:a14="http://schemas.microsoft.com/office/drawing/2010/main" val="0"/>
              </a:ext>
            </a:extLst>
          </a:blip>
          <a:srcRect l="21022" t="20833" r="22160" b="20833"/>
          <a:stretch>
            <a:fillRect/>
          </a:stretch>
        </p:blipFill>
        <p:spPr>
          <a:xfrm>
            <a:off x="14949868" y="3917"/>
            <a:ext cx="3326738" cy="1862974"/>
          </a:xfrm>
          <a:prstGeom prst="rect">
            <a:avLst/>
          </a:prstGeom>
        </p:spPr>
      </p:pic>
    </p:spTree>
    <p:extLst>
      <p:ext uri="{BB962C8B-B14F-4D97-AF65-F5344CB8AC3E}">
        <p14:creationId xmlns:p14="http://schemas.microsoft.com/office/powerpoint/2010/main" val="4045599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0520F-1C76-70C0-2F6C-D0B72A926FDB}"/>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1DB8DDF6-5C18-7459-18B7-B4E424C2AC0B}"/>
              </a:ext>
            </a:extLst>
          </p:cNvPr>
          <p:cNvSpPr txBox="1"/>
          <p:nvPr/>
        </p:nvSpPr>
        <p:spPr>
          <a:xfrm>
            <a:off x="-762000" y="4045943"/>
            <a:ext cx="18440400" cy="1199559"/>
          </a:xfrm>
          <a:prstGeom prst="rect">
            <a:avLst/>
          </a:prstGeom>
        </p:spPr>
        <p:txBody>
          <a:bodyPr wrap="square" lIns="0" tIns="0" rIns="0" bIns="0" rtlCol="0" anchor="t">
            <a:spAutoFit/>
          </a:bodyPr>
          <a:lstStyle/>
          <a:p>
            <a:pPr marL="0" lvl="0" indent="0" algn="ctr">
              <a:lnSpc>
                <a:spcPts val="10800"/>
              </a:lnSpc>
              <a:spcBef>
                <a:spcPct val="0"/>
              </a:spcBef>
            </a:pPr>
            <a:r>
              <a:rPr lang="es-EC" sz="6600" b="1" u="none" noProof="0" dirty="0">
                <a:solidFill>
                  <a:srgbClr val="052896"/>
                </a:solidFill>
                <a:latin typeface="Decalotype Bold"/>
                <a:ea typeface="Decalotype Bold"/>
                <a:cs typeface="Decalotype Bold"/>
                <a:sym typeface="Decalotype Bold"/>
              </a:rPr>
              <a:t>             </a:t>
            </a:r>
            <a:r>
              <a:rPr lang="es-EC" sz="6600" b="1" noProof="0" dirty="0">
                <a:solidFill>
                  <a:srgbClr val="052896"/>
                </a:solidFill>
                <a:latin typeface="Decalotype Bold"/>
                <a:sym typeface="Decalotype Bold"/>
              </a:rPr>
              <a:t>ESTRUCTURA DEL PRESUPUESTO</a:t>
            </a:r>
          </a:p>
        </p:txBody>
      </p:sp>
      <p:sp>
        <p:nvSpPr>
          <p:cNvPr id="11" name="Freeform 27">
            <a:extLst>
              <a:ext uri="{FF2B5EF4-FFF2-40B4-BE49-F238E27FC236}">
                <a16:creationId xmlns:a16="http://schemas.microsoft.com/office/drawing/2014/main" id="{28985133-C02D-897F-C218-8122D92E2F7A}"/>
              </a:ext>
            </a:extLst>
          </p:cNvPr>
          <p:cNvSpPr/>
          <p:nvPr/>
        </p:nvSpPr>
        <p:spPr>
          <a:xfrm>
            <a:off x="0" y="9644380"/>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2" name="Freeform 28">
            <a:extLst>
              <a:ext uri="{FF2B5EF4-FFF2-40B4-BE49-F238E27FC236}">
                <a16:creationId xmlns:a16="http://schemas.microsoft.com/office/drawing/2014/main" id="{C01F29AF-1F13-493E-479D-7EACCFA35F1C}"/>
              </a:ext>
            </a:extLst>
          </p:cNvPr>
          <p:cNvSpPr/>
          <p:nvPr/>
        </p:nvSpPr>
        <p:spPr>
          <a:xfrm>
            <a:off x="7795496" y="9644236"/>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3" name="Freeform 29">
            <a:extLst>
              <a:ext uri="{FF2B5EF4-FFF2-40B4-BE49-F238E27FC236}">
                <a16:creationId xmlns:a16="http://schemas.microsoft.com/office/drawing/2014/main" id="{8CE62D4D-5BB9-20DA-F168-A704DC6FAD6C}"/>
              </a:ext>
            </a:extLst>
          </p:cNvPr>
          <p:cNvSpPr/>
          <p:nvPr/>
        </p:nvSpPr>
        <p:spPr>
          <a:xfrm>
            <a:off x="10853594" y="9644095"/>
            <a:ext cx="7467602" cy="642476"/>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63296" t="-1501126" r="-92940" b="-87664"/>
            </a:stretch>
          </a:blipFill>
        </p:spPr>
        <p:txBody>
          <a:bodyPr/>
          <a:lstStyle/>
          <a:p>
            <a:endParaRPr lang="es-EC" noProof="0" dirty="0"/>
          </a:p>
        </p:txBody>
      </p:sp>
      <p:sp>
        <p:nvSpPr>
          <p:cNvPr id="3" name="Freeform 7">
            <a:extLst>
              <a:ext uri="{FF2B5EF4-FFF2-40B4-BE49-F238E27FC236}">
                <a16:creationId xmlns:a16="http://schemas.microsoft.com/office/drawing/2014/main" id="{0DC06981-5121-5315-A913-4EC3121F3C1B}"/>
              </a:ext>
            </a:extLst>
          </p:cNvPr>
          <p:cNvSpPr/>
          <p:nvPr/>
        </p:nvSpPr>
        <p:spPr>
          <a:xfrm>
            <a:off x="0" y="0"/>
            <a:ext cx="7795496" cy="266700"/>
          </a:xfrm>
          <a:custGeom>
            <a:avLst/>
            <a:gdLst/>
            <a:ahLst/>
            <a:cxnLst/>
            <a:rect l="l" t="t" r="r" b="b"/>
            <a:pathLst>
              <a:path w="7795496" h="10287000">
                <a:moveTo>
                  <a:pt x="0" y="0"/>
                </a:moveTo>
                <a:lnTo>
                  <a:pt x="7795496" y="0"/>
                </a:lnTo>
                <a:lnTo>
                  <a:pt x="7795496" y="10287000"/>
                </a:lnTo>
                <a:lnTo>
                  <a:pt x="0" y="10287000"/>
                </a:lnTo>
                <a:lnTo>
                  <a:pt x="0" y="0"/>
                </a:lnTo>
                <a:close/>
              </a:path>
            </a:pathLst>
          </a:custGeom>
          <a:blipFill>
            <a:blip r:embed="rId2"/>
            <a:stretch>
              <a:fillRect l="-4036" t="19" r="-35147" b="-3968263"/>
            </a:stretch>
          </a:blipFill>
        </p:spPr>
        <p:txBody>
          <a:bodyPr/>
          <a:lstStyle/>
          <a:p>
            <a:endParaRPr lang="es-EC" noProof="0" dirty="0"/>
          </a:p>
        </p:txBody>
      </p:sp>
      <p:pic>
        <p:nvPicPr>
          <p:cNvPr id="5" name="Imagen 4" descr="Dibujo con letras blancas&#10;&#10;El contenido generado por IA puede ser incorrecto.">
            <a:extLst>
              <a:ext uri="{FF2B5EF4-FFF2-40B4-BE49-F238E27FC236}">
                <a16:creationId xmlns:a16="http://schemas.microsoft.com/office/drawing/2014/main" id="{B4658802-C7EA-4B81-BB01-EE0BBC7B7A88}"/>
              </a:ext>
            </a:extLst>
          </p:cNvPr>
          <p:cNvPicPr>
            <a:picLocks noChangeAspect="1"/>
          </p:cNvPicPr>
          <p:nvPr/>
        </p:nvPicPr>
        <p:blipFill>
          <a:blip r:embed="rId3">
            <a:extLst>
              <a:ext uri="{28A0092B-C50C-407E-A947-70E740481C1C}">
                <a14:useLocalDpi xmlns:a14="http://schemas.microsoft.com/office/drawing/2010/main" val="0"/>
              </a:ext>
            </a:extLst>
          </a:blip>
          <a:srcRect t="3140"/>
          <a:stretch>
            <a:fillRect/>
          </a:stretch>
        </p:blipFill>
        <p:spPr>
          <a:xfrm>
            <a:off x="7592781" y="8471920"/>
            <a:ext cx="3463528" cy="1184590"/>
          </a:xfrm>
          <a:prstGeom prst="rect">
            <a:avLst/>
          </a:prstGeom>
        </p:spPr>
      </p:pic>
      <p:sp>
        <p:nvSpPr>
          <p:cNvPr id="2" name="TextBox 4">
            <a:extLst>
              <a:ext uri="{FF2B5EF4-FFF2-40B4-BE49-F238E27FC236}">
                <a16:creationId xmlns:a16="http://schemas.microsoft.com/office/drawing/2014/main" id="{128A94D8-BC53-B337-FA88-6C4BFE9A6056}"/>
              </a:ext>
            </a:extLst>
          </p:cNvPr>
          <p:cNvSpPr txBox="1"/>
          <p:nvPr/>
        </p:nvSpPr>
        <p:spPr>
          <a:xfrm>
            <a:off x="447245" y="5265357"/>
            <a:ext cx="17754600" cy="1199559"/>
          </a:xfrm>
          <a:prstGeom prst="rect">
            <a:avLst/>
          </a:prstGeom>
        </p:spPr>
        <p:txBody>
          <a:bodyPr wrap="square" lIns="0" tIns="0" rIns="0" bIns="0" rtlCol="0" anchor="t">
            <a:spAutoFit/>
          </a:bodyPr>
          <a:lstStyle/>
          <a:p>
            <a:pPr marL="0" lvl="0" indent="0" algn="ctr">
              <a:lnSpc>
                <a:spcPts val="10800"/>
              </a:lnSpc>
              <a:spcBef>
                <a:spcPct val="0"/>
              </a:spcBef>
            </a:pPr>
            <a:r>
              <a:rPr lang="es-EC" sz="6600" b="1" noProof="0" dirty="0">
                <a:solidFill>
                  <a:srgbClr val="052896"/>
                </a:solidFill>
                <a:latin typeface="Decalotype Bold"/>
                <a:sym typeface="Decalotype Bold"/>
              </a:rPr>
              <a:t>EJECUCIÓN PRESUPUESTARIA 2025</a:t>
            </a:r>
          </a:p>
        </p:txBody>
      </p:sp>
      <p:pic>
        <p:nvPicPr>
          <p:cNvPr id="6" name="Imagen 5">
            <a:extLst>
              <a:ext uri="{FF2B5EF4-FFF2-40B4-BE49-F238E27FC236}">
                <a16:creationId xmlns:a16="http://schemas.microsoft.com/office/drawing/2014/main" id="{6ADF0156-C657-B75F-48B7-5C304AEAFE3C}"/>
              </a:ext>
            </a:extLst>
          </p:cNvPr>
          <p:cNvPicPr>
            <a:picLocks noChangeAspect="1"/>
          </p:cNvPicPr>
          <p:nvPr/>
        </p:nvPicPr>
        <p:blipFill>
          <a:blip r:embed="rId4">
            <a:extLst>
              <a:ext uri="{28A0092B-C50C-407E-A947-70E740481C1C}">
                <a14:useLocalDpi xmlns:a14="http://schemas.microsoft.com/office/drawing/2010/main" val="0"/>
              </a:ext>
            </a:extLst>
          </a:blip>
          <a:srcRect l="21022" t="20833" r="22160" b="20833"/>
          <a:stretch>
            <a:fillRect/>
          </a:stretch>
        </p:blipFill>
        <p:spPr>
          <a:xfrm>
            <a:off x="14097000" y="0"/>
            <a:ext cx="3907899" cy="2188424"/>
          </a:xfrm>
          <a:prstGeom prst="rect">
            <a:avLst/>
          </a:prstGeom>
        </p:spPr>
      </p:pic>
      <p:sp>
        <p:nvSpPr>
          <p:cNvPr id="7" name="TextBox 4">
            <a:extLst>
              <a:ext uri="{FF2B5EF4-FFF2-40B4-BE49-F238E27FC236}">
                <a16:creationId xmlns:a16="http://schemas.microsoft.com/office/drawing/2014/main" id="{CA4338DB-5C92-9366-DC35-D4B92EAD6F1C}"/>
              </a:ext>
            </a:extLst>
          </p:cNvPr>
          <p:cNvSpPr txBox="1"/>
          <p:nvPr/>
        </p:nvSpPr>
        <p:spPr>
          <a:xfrm>
            <a:off x="187018" y="2660663"/>
            <a:ext cx="18440400" cy="1384995"/>
          </a:xfrm>
          <a:prstGeom prst="rect">
            <a:avLst/>
          </a:prstGeom>
        </p:spPr>
        <p:txBody>
          <a:bodyPr wrap="square" lIns="0" tIns="0" rIns="0" bIns="0" rtlCol="0" anchor="t">
            <a:spAutoFit/>
          </a:bodyPr>
          <a:lstStyle/>
          <a:p>
            <a:pPr marL="0" lvl="0" indent="0" algn="ctr">
              <a:lnSpc>
                <a:spcPts val="10800"/>
              </a:lnSpc>
              <a:spcBef>
                <a:spcPct val="0"/>
              </a:spcBef>
            </a:pPr>
            <a:r>
              <a:rPr lang="es-EC" sz="9600" b="1" u="none" noProof="0" dirty="0">
                <a:solidFill>
                  <a:srgbClr val="052896"/>
                </a:solidFill>
                <a:latin typeface="Decalotype Bold"/>
                <a:ea typeface="Decalotype Bold"/>
                <a:cs typeface="Decalotype Bold"/>
                <a:sym typeface="Decalotype Bold"/>
              </a:rPr>
              <a:t>DIRECCIÓN FINANCIERA</a:t>
            </a:r>
            <a:endParaRPr lang="es-EC" sz="9600" b="1" noProof="0" dirty="0">
              <a:solidFill>
                <a:srgbClr val="052896"/>
              </a:solidFill>
              <a:latin typeface="Decalotype Bold"/>
              <a:sym typeface="Decalotype Bold"/>
            </a:endParaRPr>
          </a:p>
        </p:txBody>
      </p:sp>
    </p:spTree>
    <p:extLst>
      <p:ext uri="{BB962C8B-B14F-4D97-AF65-F5344CB8AC3E}">
        <p14:creationId xmlns:p14="http://schemas.microsoft.com/office/powerpoint/2010/main" val="242742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0713F-FA17-3139-093C-4E529E8EF5AD}"/>
            </a:ext>
          </a:extLst>
        </p:cNvPr>
        <p:cNvGrpSpPr/>
        <p:nvPr/>
      </p:nvGrpSpPr>
      <p:grpSpPr>
        <a:xfrm>
          <a:off x="0" y="0"/>
          <a:ext cx="0" cy="0"/>
          <a:chOff x="0" y="0"/>
          <a:chExt cx="0" cy="0"/>
        </a:xfrm>
      </p:grpSpPr>
      <p:sp>
        <p:nvSpPr>
          <p:cNvPr id="9" name="Freeform 25">
            <a:extLst>
              <a:ext uri="{FF2B5EF4-FFF2-40B4-BE49-F238E27FC236}">
                <a16:creationId xmlns:a16="http://schemas.microsoft.com/office/drawing/2014/main" id="{7A641D8F-8AE1-5518-D012-477C265A6C87}"/>
              </a:ext>
            </a:extLst>
          </p:cNvPr>
          <p:cNvSpPr/>
          <p:nvPr/>
        </p:nvSpPr>
        <p:spPr>
          <a:xfrm>
            <a:off x="0" y="3395"/>
            <a:ext cx="7795496" cy="554361"/>
          </a:xfrm>
          <a:custGeom>
            <a:avLst/>
            <a:gdLst/>
            <a:ahLst/>
            <a:cxnLst/>
            <a:rect l="l" t="t" r="r" b="b"/>
            <a:pathLst>
              <a:path w="7795496" h="554361">
                <a:moveTo>
                  <a:pt x="0" y="0"/>
                </a:moveTo>
                <a:lnTo>
                  <a:pt x="7795496" y="0"/>
                </a:lnTo>
                <a:lnTo>
                  <a:pt x="7795496" y="554361"/>
                </a:lnTo>
                <a:lnTo>
                  <a:pt x="0" y="554361"/>
                </a:lnTo>
                <a:lnTo>
                  <a:pt x="0" y="0"/>
                </a:lnTo>
                <a:close/>
              </a:path>
            </a:pathLst>
          </a:custGeom>
          <a:blipFill>
            <a:blip r:embed="rId2"/>
            <a:stretch>
              <a:fillRect l="-4034" r="-35149" b="-1857223"/>
            </a:stretch>
          </a:blipFill>
        </p:spPr>
        <p:txBody>
          <a:bodyPr/>
          <a:lstStyle/>
          <a:p>
            <a:endParaRPr lang="es-EC" noProof="0" dirty="0"/>
          </a:p>
        </p:txBody>
      </p:sp>
      <p:sp>
        <p:nvSpPr>
          <p:cNvPr id="11" name="Freeform 27">
            <a:extLst>
              <a:ext uri="{FF2B5EF4-FFF2-40B4-BE49-F238E27FC236}">
                <a16:creationId xmlns:a16="http://schemas.microsoft.com/office/drawing/2014/main" id="{AECEEEA8-A84D-E263-016F-3B2D236ED9AC}"/>
              </a:ext>
            </a:extLst>
          </p:cNvPr>
          <p:cNvSpPr/>
          <p:nvPr/>
        </p:nvSpPr>
        <p:spPr>
          <a:xfrm>
            <a:off x="0" y="9647775"/>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2" name="Freeform 28">
            <a:extLst>
              <a:ext uri="{FF2B5EF4-FFF2-40B4-BE49-F238E27FC236}">
                <a16:creationId xmlns:a16="http://schemas.microsoft.com/office/drawing/2014/main" id="{F7250F33-4348-DD26-DF14-833890E3E0F9}"/>
              </a:ext>
            </a:extLst>
          </p:cNvPr>
          <p:cNvSpPr/>
          <p:nvPr/>
        </p:nvSpPr>
        <p:spPr>
          <a:xfrm>
            <a:off x="7795496" y="9644236"/>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3" name="Freeform 29">
            <a:extLst>
              <a:ext uri="{FF2B5EF4-FFF2-40B4-BE49-F238E27FC236}">
                <a16:creationId xmlns:a16="http://schemas.microsoft.com/office/drawing/2014/main" id="{82A55A79-C579-CD44-080F-9A07DA3AFD53}"/>
              </a:ext>
            </a:extLst>
          </p:cNvPr>
          <p:cNvSpPr/>
          <p:nvPr/>
        </p:nvSpPr>
        <p:spPr>
          <a:xfrm>
            <a:off x="10896600" y="9644380"/>
            <a:ext cx="7391400" cy="642476"/>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63296" t="-1501126" r="-92940" b="-87664"/>
            </a:stretch>
          </a:blipFill>
        </p:spPr>
        <p:txBody>
          <a:bodyPr/>
          <a:lstStyle/>
          <a:p>
            <a:endParaRPr lang="es-EC" noProof="0" dirty="0"/>
          </a:p>
        </p:txBody>
      </p:sp>
      <p:sp>
        <p:nvSpPr>
          <p:cNvPr id="16" name="Rectangle 1">
            <a:extLst>
              <a:ext uri="{FF2B5EF4-FFF2-40B4-BE49-F238E27FC236}">
                <a16:creationId xmlns:a16="http://schemas.microsoft.com/office/drawing/2014/main" id="{38EC14B7-C860-5632-CE0B-CD263754D9BB}"/>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noProof="0" dirty="0"/>
          </a:p>
        </p:txBody>
      </p:sp>
      <p:pic>
        <p:nvPicPr>
          <p:cNvPr id="26" name="Imagen 25" descr="Dibujo con letras blancas&#10;&#10;El contenido generado por IA puede ser incorrecto.">
            <a:extLst>
              <a:ext uri="{FF2B5EF4-FFF2-40B4-BE49-F238E27FC236}">
                <a16:creationId xmlns:a16="http://schemas.microsoft.com/office/drawing/2014/main" id="{5BD70A83-2951-5CB2-8B8E-CCEB413FFA75}"/>
              </a:ext>
            </a:extLst>
          </p:cNvPr>
          <p:cNvPicPr>
            <a:picLocks noChangeAspect="1"/>
          </p:cNvPicPr>
          <p:nvPr/>
        </p:nvPicPr>
        <p:blipFill>
          <a:blip r:embed="rId3" cstate="print">
            <a:extLst>
              <a:ext uri="{28A0092B-C50C-407E-A947-70E740481C1C}">
                <a14:useLocalDpi xmlns:a14="http://schemas.microsoft.com/office/drawing/2010/main" val="0"/>
              </a:ext>
            </a:extLst>
          </a:blip>
          <a:srcRect t="3140"/>
          <a:stretch>
            <a:fillRect/>
          </a:stretch>
        </p:blipFill>
        <p:spPr>
          <a:xfrm>
            <a:off x="11394" y="353142"/>
            <a:ext cx="2133600" cy="729730"/>
          </a:xfrm>
          <a:prstGeom prst="rect">
            <a:avLst/>
          </a:prstGeom>
        </p:spPr>
      </p:pic>
      <p:pic>
        <p:nvPicPr>
          <p:cNvPr id="2" name="Imagen 1">
            <a:extLst>
              <a:ext uri="{FF2B5EF4-FFF2-40B4-BE49-F238E27FC236}">
                <a16:creationId xmlns:a16="http://schemas.microsoft.com/office/drawing/2014/main" id="{B8B419C6-009B-411E-D4D8-F5D92B02B02F}"/>
              </a:ext>
            </a:extLst>
          </p:cNvPr>
          <p:cNvPicPr>
            <a:picLocks noChangeAspect="1"/>
          </p:cNvPicPr>
          <p:nvPr/>
        </p:nvPicPr>
        <p:blipFill>
          <a:blip r:embed="rId4">
            <a:extLst>
              <a:ext uri="{28A0092B-C50C-407E-A947-70E740481C1C}">
                <a14:useLocalDpi xmlns:a14="http://schemas.microsoft.com/office/drawing/2010/main" val="0"/>
              </a:ext>
            </a:extLst>
          </a:blip>
          <a:srcRect l="21022" t="20833" r="22160" b="20833"/>
          <a:stretch>
            <a:fillRect/>
          </a:stretch>
        </p:blipFill>
        <p:spPr>
          <a:xfrm>
            <a:off x="14949868" y="3917"/>
            <a:ext cx="3326738" cy="1862974"/>
          </a:xfrm>
          <a:prstGeom prst="rect">
            <a:avLst/>
          </a:prstGeom>
        </p:spPr>
      </p:pic>
      <p:graphicFrame>
        <p:nvGraphicFramePr>
          <p:cNvPr id="5" name="Tabla 4">
            <a:extLst>
              <a:ext uri="{FF2B5EF4-FFF2-40B4-BE49-F238E27FC236}">
                <a16:creationId xmlns:a16="http://schemas.microsoft.com/office/drawing/2014/main" id="{19E603F9-FB32-B0D7-BAF0-1B0229FB86ED}"/>
              </a:ext>
            </a:extLst>
          </p:cNvPr>
          <p:cNvGraphicFramePr>
            <a:graphicFrameLocks noGrp="1"/>
          </p:cNvGraphicFramePr>
          <p:nvPr>
            <p:extLst>
              <p:ext uri="{D42A27DB-BD31-4B8C-83A1-F6EECF244321}">
                <p14:modId xmlns:p14="http://schemas.microsoft.com/office/powerpoint/2010/main" val="4283001253"/>
              </p:ext>
            </p:extLst>
          </p:nvPr>
        </p:nvGraphicFramePr>
        <p:xfrm>
          <a:off x="2400300" y="557756"/>
          <a:ext cx="12192000" cy="292608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1234932233"/>
                    </a:ext>
                  </a:extLst>
                </a:gridCol>
                <a:gridCol w="6096000">
                  <a:extLst>
                    <a:ext uri="{9D8B030D-6E8A-4147-A177-3AD203B41FA5}">
                      <a16:colId xmlns:a16="http://schemas.microsoft.com/office/drawing/2014/main" val="3748493266"/>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0" i="0" u="none" strike="noStrike" baseline="0" dirty="0">
                          <a:solidFill>
                            <a:schemeClr val="bg2"/>
                          </a:solidFill>
                          <a:latin typeface="Decalotype Bold" panose="020B0604020202020204" charset="0"/>
                        </a:rPr>
                        <a:t> PRESUPUESTO INSTITUCIONAL </a:t>
                      </a:r>
                    </a:p>
                    <a:p>
                      <a:endParaRPr lang="en-US" dirty="0"/>
                    </a:p>
                  </a:txBody>
                  <a:tcPr/>
                </a:tc>
                <a:tc hMerge="1">
                  <a:txBody>
                    <a:bodyPr/>
                    <a:lstStyle/>
                    <a:p>
                      <a:endParaRPr lang="en-US" dirty="0"/>
                    </a:p>
                  </a:txBody>
                  <a:tcPr/>
                </a:tc>
                <a:extLst>
                  <a:ext uri="{0D108BD9-81ED-4DB2-BD59-A6C34878D82A}">
                    <a16:rowId xmlns:a16="http://schemas.microsoft.com/office/drawing/2014/main" val="4180140619"/>
                  </a:ext>
                </a:extLst>
              </a:tr>
              <a:tr h="370840">
                <a:tc>
                  <a:txBody>
                    <a:bodyPr/>
                    <a:lstStyle/>
                    <a:p>
                      <a:pPr algn="ctr"/>
                      <a:r>
                        <a:rPr lang="en-US" sz="2400" b="1" i="0" u="none" strike="noStrike" baseline="0" dirty="0">
                          <a:latin typeface="Decalotype Bold" panose="020B0604020202020204" charset="0"/>
                        </a:rPr>
                        <a:t>DESCRIPCIÓN </a:t>
                      </a:r>
                      <a:endParaRPr lang="en-US" sz="2400" dirty="0">
                        <a:latin typeface="Decalotype Bold" panose="020B0604020202020204" charset="0"/>
                      </a:endParaRPr>
                    </a:p>
                  </a:txBody>
                  <a:tcPr/>
                </a:tc>
                <a:tc>
                  <a:txBody>
                    <a:bodyPr/>
                    <a:lstStyle/>
                    <a:p>
                      <a:pPr algn="ctr"/>
                      <a:r>
                        <a:rPr lang="en-US" sz="2400" b="1" i="0" u="none" strike="noStrike" baseline="0" dirty="0">
                          <a:latin typeface="Decalotype Bold" panose="020B0604020202020204" charset="0"/>
                        </a:rPr>
                        <a:t>MONTO</a:t>
                      </a:r>
                      <a:endParaRPr lang="en-US" sz="2400" dirty="0">
                        <a:latin typeface="Decalotype Bold" panose="020B0604020202020204" charset="0"/>
                      </a:endParaRPr>
                    </a:p>
                  </a:txBody>
                  <a:tcPr/>
                </a:tc>
                <a:extLst>
                  <a:ext uri="{0D108BD9-81ED-4DB2-BD59-A6C34878D82A}">
                    <a16:rowId xmlns:a16="http://schemas.microsoft.com/office/drawing/2014/main" val="1905413656"/>
                  </a:ext>
                </a:extLst>
              </a:tr>
              <a:tr h="370840">
                <a:tc>
                  <a:txBody>
                    <a:bodyPr/>
                    <a:lstStyle/>
                    <a:p>
                      <a:r>
                        <a:rPr lang="en-US" sz="2400" b="0" i="0" u="none" strike="noStrike" baseline="0" dirty="0" err="1">
                          <a:solidFill>
                            <a:schemeClr val="tx1"/>
                          </a:solidFill>
                          <a:latin typeface="Decalotype Bold" panose="020B0604020202020204" charset="0"/>
                        </a:rPr>
                        <a:t>Presupuesto</a:t>
                      </a:r>
                      <a:r>
                        <a:rPr lang="en-US" sz="2400" b="0" i="0" u="none" strike="noStrike" baseline="0" dirty="0">
                          <a:solidFill>
                            <a:schemeClr val="tx1"/>
                          </a:solidFill>
                          <a:latin typeface="Decalotype Bold" panose="020B0604020202020204" charset="0"/>
                        </a:rPr>
                        <a:t> </a:t>
                      </a:r>
                      <a:r>
                        <a:rPr lang="en-US" sz="2400" b="0" i="0" u="none" strike="noStrike" baseline="0" dirty="0" err="1">
                          <a:solidFill>
                            <a:schemeClr val="tx1"/>
                          </a:solidFill>
                          <a:latin typeface="Decalotype Bold" panose="020B0604020202020204" charset="0"/>
                        </a:rPr>
                        <a:t>Inicial</a:t>
                      </a:r>
                      <a:r>
                        <a:rPr lang="en-US" sz="2400" b="0" i="0" u="none" strike="noStrike" baseline="0" dirty="0">
                          <a:solidFill>
                            <a:schemeClr val="tx1"/>
                          </a:solidFill>
                          <a:latin typeface="Decalotype Bold" panose="020B0604020202020204" charset="0"/>
                        </a:rPr>
                        <a:t> </a:t>
                      </a:r>
                      <a:endParaRPr lang="en-US" sz="2400" b="0" dirty="0">
                        <a:solidFill>
                          <a:schemeClr val="tx1"/>
                        </a:solidFill>
                        <a:latin typeface="Decalotype Bold" panose="020B0604020202020204" charset="0"/>
                      </a:endParaRPr>
                    </a:p>
                  </a:txBody>
                  <a:tcPr/>
                </a:tc>
                <a:tc>
                  <a:txBody>
                    <a:bodyPr/>
                    <a:lstStyle/>
                    <a:p>
                      <a:pPr algn="ctr"/>
                      <a:r>
                        <a:rPr lang="en-US" sz="2400" b="0" i="0" u="none" strike="noStrike" baseline="0" dirty="0">
                          <a:solidFill>
                            <a:schemeClr val="tx1"/>
                          </a:solidFill>
                          <a:latin typeface="Decalotype Bold" panose="020B0604020202020204" charset="0"/>
                        </a:rPr>
                        <a:t>$113,214.61 </a:t>
                      </a:r>
                      <a:endParaRPr lang="en-US" sz="2400" b="0" dirty="0">
                        <a:solidFill>
                          <a:schemeClr val="tx1"/>
                        </a:solidFill>
                        <a:latin typeface="Decalotype Bold" panose="020B0604020202020204" charset="0"/>
                      </a:endParaRPr>
                    </a:p>
                  </a:txBody>
                  <a:tcPr/>
                </a:tc>
                <a:extLst>
                  <a:ext uri="{0D108BD9-81ED-4DB2-BD59-A6C34878D82A}">
                    <a16:rowId xmlns:a16="http://schemas.microsoft.com/office/drawing/2014/main" val="3694929032"/>
                  </a:ext>
                </a:extLst>
              </a:tr>
              <a:tr h="370840">
                <a:tc>
                  <a:txBody>
                    <a:bodyPr/>
                    <a:lstStyle/>
                    <a:p>
                      <a:r>
                        <a:rPr lang="en-US" sz="2400" b="0" i="0" u="none" strike="noStrike" baseline="0" dirty="0" err="1">
                          <a:solidFill>
                            <a:schemeClr val="tx1"/>
                          </a:solidFill>
                          <a:latin typeface="Decalotype Bold" panose="020B0604020202020204" charset="0"/>
                        </a:rPr>
                        <a:t>Reformas</a:t>
                      </a:r>
                      <a:r>
                        <a:rPr lang="en-US" sz="2400" b="0" i="0" u="none" strike="noStrike" baseline="0" dirty="0">
                          <a:solidFill>
                            <a:schemeClr val="tx1"/>
                          </a:solidFill>
                          <a:latin typeface="Decalotype Bold" panose="020B0604020202020204" charset="0"/>
                        </a:rPr>
                        <a:t> </a:t>
                      </a:r>
                      <a:r>
                        <a:rPr lang="en-US" sz="2400" b="0" i="0" u="none" strike="noStrike" baseline="0" dirty="0" err="1">
                          <a:solidFill>
                            <a:schemeClr val="tx1"/>
                          </a:solidFill>
                          <a:latin typeface="Decalotype Bold" panose="020B0604020202020204" charset="0"/>
                        </a:rPr>
                        <a:t>Presupuestarias</a:t>
                      </a:r>
                      <a:r>
                        <a:rPr lang="en-US" sz="2400" b="0" i="0" u="none" strike="noStrike" baseline="0" dirty="0">
                          <a:solidFill>
                            <a:schemeClr val="tx1"/>
                          </a:solidFill>
                          <a:latin typeface="Decalotype Bold" panose="020B0604020202020204" charset="0"/>
                        </a:rPr>
                        <a:t> </a:t>
                      </a:r>
                      <a:endParaRPr lang="en-US" sz="2400" b="0" dirty="0">
                        <a:solidFill>
                          <a:schemeClr val="tx1"/>
                        </a:solidFill>
                        <a:latin typeface="Decalotype Bold" panose="020B0604020202020204" charset="0"/>
                      </a:endParaRPr>
                    </a:p>
                  </a:txBody>
                  <a:tcPr/>
                </a:tc>
                <a:tc>
                  <a:txBody>
                    <a:bodyPr/>
                    <a:lstStyle/>
                    <a:p>
                      <a:pPr algn="ctr"/>
                      <a:r>
                        <a:rPr lang="en-US" sz="2400" b="0" i="0" u="none" strike="noStrike" baseline="0" dirty="0">
                          <a:solidFill>
                            <a:schemeClr val="tx1"/>
                          </a:solidFill>
                          <a:latin typeface="Decalotype Bold" panose="020B0604020202020204" charset="0"/>
                        </a:rPr>
                        <a:t>$ 18,601.48 </a:t>
                      </a:r>
                      <a:endParaRPr lang="en-US" sz="2400" b="0" dirty="0">
                        <a:solidFill>
                          <a:schemeClr val="tx1"/>
                        </a:solidFill>
                        <a:latin typeface="Decalotype Bold" panose="020B0604020202020204" charset="0"/>
                      </a:endParaRPr>
                    </a:p>
                  </a:txBody>
                  <a:tcPr/>
                </a:tc>
                <a:extLst>
                  <a:ext uri="{0D108BD9-81ED-4DB2-BD59-A6C34878D82A}">
                    <a16:rowId xmlns:a16="http://schemas.microsoft.com/office/drawing/2014/main" val="1390280362"/>
                  </a:ext>
                </a:extLst>
              </a:tr>
              <a:tr h="370840">
                <a:tc>
                  <a:txBody>
                    <a:bodyPr/>
                    <a:lstStyle/>
                    <a:p>
                      <a:r>
                        <a:rPr lang="en-US" sz="2400" b="0" i="0" u="none" strike="noStrike" baseline="0" dirty="0" err="1">
                          <a:solidFill>
                            <a:schemeClr val="tx1"/>
                          </a:solidFill>
                          <a:latin typeface="Decalotype Bold" panose="020B0604020202020204" charset="0"/>
                        </a:rPr>
                        <a:t>Presupuesto</a:t>
                      </a:r>
                      <a:r>
                        <a:rPr lang="en-US" sz="2400" b="0" i="0" u="none" strike="noStrike" baseline="0" dirty="0">
                          <a:solidFill>
                            <a:schemeClr val="tx1"/>
                          </a:solidFill>
                          <a:latin typeface="Decalotype Bold" panose="020B0604020202020204" charset="0"/>
                        </a:rPr>
                        <a:t> </a:t>
                      </a:r>
                      <a:r>
                        <a:rPr lang="en-US" sz="2400" b="0" i="0" u="none" strike="noStrike" baseline="0" dirty="0" err="1">
                          <a:solidFill>
                            <a:schemeClr val="tx1"/>
                          </a:solidFill>
                          <a:latin typeface="Decalotype Bold" panose="020B0604020202020204" charset="0"/>
                        </a:rPr>
                        <a:t>Codificado</a:t>
                      </a:r>
                      <a:r>
                        <a:rPr lang="en-US" sz="2400" b="0" i="0" u="none" strike="noStrike" baseline="0" dirty="0">
                          <a:solidFill>
                            <a:schemeClr val="tx1"/>
                          </a:solidFill>
                          <a:latin typeface="Decalotype Bold" panose="020B0604020202020204" charset="0"/>
                        </a:rPr>
                        <a:t> </a:t>
                      </a:r>
                      <a:endParaRPr lang="en-US" sz="2400" b="0" dirty="0">
                        <a:solidFill>
                          <a:schemeClr val="tx1"/>
                        </a:solidFill>
                        <a:latin typeface="Decalotype Bold" panose="020B0604020202020204" charset="0"/>
                      </a:endParaRPr>
                    </a:p>
                  </a:txBody>
                  <a:tcPr/>
                </a:tc>
                <a:tc>
                  <a:txBody>
                    <a:bodyPr/>
                    <a:lstStyle/>
                    <a:p>
                      <a:pPr algn="ctr"/>
                      <a:r>
                        <a:rPr lang="en-US" sz="2400" b="0" i="0" u="none" strike="noStrike" baseline="0" dirty="0">
                          <a:solidFill>
                            <a:schemeClr val="tx1"/>
                          </a:solidFill>
                          <a:latin typeface="Decalotype Bold" panose="020B0604020202020204" charset="0"/>
                        </a:rPr>
                        <a:t> $131,816.09</a:t>
                      </a:r>
                      <a:endParaRPr lang="en-US" sz="2400" b="0" dirty="0">
                        <a:solidFill>
                          <a:schemeClr val="tx1"/>
                        </a:solidFill>
                        <a:latin typeface="Decalotype Bold" panose="020B0604020202020204" charset="0"/>
                      </a:endParaRPr>
                    </a:p>
                  </a:txBody>
                  <a:tcPr/>
                </a:tc>
                <a:extLst>
                  <a:ext uri="{0D108BD9-81ED-4DB2-BD59-A6C34878D82A}">
                    <a16:rowId xmlns:a16="http://schemas.microsoft.com/office/drawing/2014/main" val="1571859247"/>
                  </a:ext>
                </a:extLst>
              </a:tr>
            </a:tbl>
          </a:graphicData>
        </a:graphic>
      </p:graphicFrame>
      <p:graphicFrame>
        <p:nvGraphicFramePr>
          <p:cNvPr id="14" name="Tabla 13">
            <a:extLst>
              <a:ext uri="{FF2B5EF4-FFF2-40B4-BE49-F238E27FC236}">
                <a16:creationId xmlns:a16="http://schemas.microsoft.com/office/drawing/2014/main" id="{4B422086-0FDD-D002-46F7-0F9560E0B639}"/>
              </a:ext>
            </a:extLst>
          </p:cNvPr>
          <p:cNvGraphicFramePr>
            <a:graphicFrameLocks noGrp="1"/>
          </p:cNvGraphicFramePr>
          <p:nvPr>
            <p:extLst>
              <p:ext uri="{D42A27DB-BD31-4B8C-83A1-F6EECF244321}">
                <p14:modId xmlns:p14="http://schemas.microsoft.com/office/powerpoint/2010/main" val="3066435666"/>
              </p:ext>
            </p:extLst>
          </p:nvPr>
        </p:nvGraphicFramePr>
        <p:xfrm>
          <a:off x="2422377" y="6660375"/>
          <a:ext cx="12192000" cy="289560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1234932233"/>
                    </a:ext>
                  </a:extLst>
                </a:gridCol>
                <a:gridCol w="6096000">
                  <a:extLst>
                    <a:ext uri="{9D8B030D-6E8A-4147-A177-3AD203B41FA5}">
                      <a16:colId xmlns:a16="http://schemas.microsoft.com/office/drawing/2014/main" val="3748493266"/>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0" i="0" u="none" strike="noStrike" kern="1200" baseline="0" dirty="0">
                          <a:solidFill>
                            <a:schemeClr val="lt1"/>
                          </a:solidFill>
                          <a:latin typeface="Decalotype Bold" panose="020B0604020202020204" charset="0"/>
                          <a:ea typeface="+mn-ea"/>
                          <a:cs typeface="+mn-cs"/>
                        </a:rPr>
                        <a:t>DETALLE DE GASTOS </a:t>
                      </a:r>
                      <a:endParaRPr lang="en-US" sz="4800" dirty="0">
                        <a:latin typeface="Decalotype Bold" panose="020B0604020202020204" charset="0"/>
                      </a:endParaRPr>
                    </a:p>
                  </a:txBody>
                  <a:tcPr/>
                </a:tc>
                <a:tc hMerge="1">
                  <a:txBody>
                    <a:bodyPr/>
                    <a:lstStyle/>
                    <a:p>
                      <a:endParaRPr lang="en-US" dirty="0"/>
                    </a:p>
                  </a:txBody>
                  <a:tcPr/>
                </a:tc>
                <a:extLst>
                  <a:ext uri="{0D108BD9-81ED-4DB2-BD59-A6C34878D82A}">
                    <a16:rowId xmlns:a16="http://schemas.microsoft.com/office/drawing/2014/main" val="4180140619"/>
                  </a:ext>
                </a:extLst>
              </a:tr>
              <a:tr h="370840">
                <a:tc>
                  <a:txBody>
                    <a:bodyPr/>
                    <a:lstStyle/>
                    <a:p>
                      <a:pPr algn="ctr"/>
                      <a:r>
                        <a:rPr lang="en-US" sz="2400" b="1" i="0" u="none" strike="noStrike" kern="1200" baseline="0" dirty="0">
                          <a:solidFill>
                            <a:schemeClr val="dk1"/>
                          </a:solidFill>
                          <a:latin typeface="Decalotype Bold" panose="020B0604020202020204" charset="0"/>
                          <a:ea typeface="+mn-ea"/>
                          <a:cs typeface="+mn-cs"/>
                        </a:rPr>
                        <a:t>TIPO DE GASTO </a:t>
                      </a:r>
                      <a:r>
                        <a:rPr lang="en-US" sz="3200" b="1" i="0" u="none" strike="noStrike" baseline="0" dirty="0">
                          <a:latin typeface="Decalotype Bold" panose="020B0604020202020204" charset="0"/>
                        </a:rPr>
                        <a:t> </a:t>
                      </a:r>
                      <a:endParaRPr lang="en-US" sz="3200" dirty="0">
                        <a:latin typeface="Decalotype Bold" panose="020B0604020202020204" charset="0"/>
                      </a:endParaRPr>
                    </a:p>
                  </a:txBody>
                  <a:tcPr/>
                </a:tc>
                <a:tc>
                  <a:txBody>
                    <a:bodyPr/>
                    <a:lstStyle/>
                    <a:p>
                      <a:pPr algn="ctr"/>
                      <a:r>
                        <a:rPr lang="en-US" sz="2400" b="1" i="0" u="none" strike="noStrike" baseline="0" dirty="0">
                          <a:latin typeface="Decalotype Bold" panose="020B0604020202020204" charset="0"/>
                        </a:rPr>
                        <a:t>MONTO</a:t>
                      </a:r>
                      <a:endParaRPr lang="en-US" sz="2400" dirty="0">
                        <a:latin typeface="Decalotype Bold" panose="020B0604020202020204" charset="0"/>
                      </a:endParaRPr>
                    </a:p>
                  </a:txBody>
                  <a:tcPr/>
                </a:tc>
                <a:extLst>
                  <a:ext uri="{0D108BD9-81ED-4DB2-BD59-A6C34878D82A}">
                    <a16:rowId xmlns:a16="http://schemas.microsoft.com/office/drawing/2014/main" val="1905413656"/>
                  </a:ext>
                </a:extLst>
              </a:tr>
              <a:tr h="370840">
                <a:tc>
                  <a:txBody>
                    <a:bodyPr/>
                    <a:lstStyle/>
                    <a:p>
                      <a:r>
                        <a:rPr lang="en-US" sz="2400" b="0" i="0" u="none" strike="noStrike" kern="1200" baseline="0" dirty="0">
                          <a:solidFill>
                            <a:schemeClr val="dk1"/>
                          </a:solidFill>
                          <a:latin typeface="Decalotype Bold" panose="020B0604020202020204" charset="0"/>
                          <a:ea typeface="+mn-ea"/>
                          <a:cs typeface="+mn-cs"/>
                        </a:rPr>
                        <a:t>Gasto Corriente </a:t>
                      </a:r>
                      <a:endParaRPr lang="en-US" sz="3200" b="0" dirty="0">
                        <a:solidFill>
                          <a:schemeClr val="tx1"/>
                        </a:solidFill>
                        <a:latin typeface="Decalotype Bold" panose="020B0604020202020204" charset="0"/>
                      </a:endParaRPr>
                    </a:p>
                  </a:txBody>
                  <a:tcPr/>
                </a:tc>
                <a:tc>
                  <a:txBody>
                    <a:bodyPr/>
                    <a:lstStyle/>
                    <a:p>
                      <a:pPr algn="ctr"/>
                      <a:r>
                        <a:rPr lang="en-US" sz="2400" b="0" i="0" u="none" strike="noStrike" kern="1200" baseline="0" dirty="0">
                          <a:solidFill>
                            <a:schemeClr val="dk1"/>
                          </a:solidFill>
                          <a:latin typeface="Decalotype Bold" panose="020B0604020202020204" charset="0"/>
                          <a:ea typeface="+mn-ea"/>
                          <a:cs typeface="+mn-cs"/>
                        </a:rPr>
                        <a:t>$91,457.38 </a:t>
                      </a:r>
                      <a:endParaRPr lang="en-US" sz="3200" b="0" dirty="0">
                        <a:solidFill>
                          <a:schemeClr val="tx1"/>
                        </a:solidFill>
                        <a:latin typeface="Decalotype Bold" panose="020B0604020202020204" charset="0"/>
                      </a:endParaRPr>
                    </a:p>
                  </a:txBody>
                  <a:tcPr/>
                </a:tc>
                <a:extLst>
                  <a:ext uri="{0D108BD9-81ED-4DB2-BD59-A6C34878D82A}">
                    <a16:rowId xmlns:a16="http://schemas.microsoft.com/office/drawing/2014/main" val="3694929032"/>
                  </a:ext>
                </a:extLst>
              </a:tr>
              <a:tr h="370840">
                <a:tc>
                  <a:txBody>
                    <a:bodyPr/>
                    <a:lstStyle/>
                    <a:p>
                      <a:r>
                        <a:rPr lang="en-US" sz="2400" b="0" i="0" u="none" strike="noStrike" kern="1200" baseline="0" dirty="0">
                          <a:solidFill>
                            <a:schemeClr val="dk1"/>
                          </a:solidFill>
                          <a:latin typeface="Decalotype Bold" panose="020B0604020202020204" charset="0"/>
                          <a:ea typeface="+mn-ea"/>
                          <a:cs typeface="+mn-cs"/>
                        </a:rPr>
                        <a:t>Gasto de </a:t>
                      </a:r>
                      <a:r>
                        <a:rPr lang="en-US" sz="2400" b="0" i="0" u="none" strike="noStrike" kern="1200" baseline="0" dirty="0" err="1">
                          <a:solidFill>
                            <a:schemeClr val="dk1"/>
                          </a:solidFill>
                          <a:latin typeface="Decalotype Bold" panose="020B0604020202020204" charset="0"/>
                          <a:ea typeface="+mn-ea"/>
                          <a:cs typeface="+mn-cs"/>
                        </a:rPr>
                        <a:t>Inversión</a:t>
                      </a:r>
                      <a:r>
                        <a:rPr lang="en-US" sz="2400" b="0" i="0" u="none" strike="noStrike" kern="1200" baseline="0" dirty="0">
                          <a:solidFill>
                            <a:schemeClr val="dk1"/>
                          </a:solidFill>
                          <a:latin typeface="Decalotype Bold" panose="020B0604020202020204" charset="0"/>
                          <a:ea typeface="+mn-ea"/>
                          <a:cs typeface="+mn-cs"/>
                        </a:rPr>
                        <a:t> </a:t>
                      </a:r>
                      <a:endParaRPr lang="en-US" sz="3200" b="0" dirty="0">
                        <a:solidFill>
                          <a:schemeClr val="tx1"/>
                        </a:solidFill>
                        <a:latin typeface="Decalotype Bold" panose="020B0604020202020204" charset="0"/>
                      </a:endParaRPr>
                    </a:p>
                  </a:txBody>
                  <a:tcPr/>
                </a:tc>
                <a:tc>
                  <a:txBody>
                    <a:bodyPr/>
                    <a:lstStyle/>
                    <a:p>
                      <a:pPr algn="ctr"/>
                      <a:r>
                        <a:rPr lang="en-US" sz="2400" b="0" i="0" u="none" strike="noStrike" kern="1200" baseline="0" dirty="0">
                          <a:solidFill>
                            <a:schemeClr val="dk1"/>
                          </a:solidFill>
                          <a:latin typeface="Decalotype Bold" panose="020B0604020202020204" charset="0"/>
                          <a:ea typeface="+mn-ea"/>
                          <a:cs typeface="+mn-cs"/>
                        </a:rPr>
                        <a:t>$31,612.00 </a:t>
                      </a:r>
                      <a:endParaRPr lang="en-US" sz="3200" b="0" dirty="0">
                        <a:solidFill>
                          <a:schemeClr val="tx1"/>
                        </a:solidFill>
                        <a:latin typeface="Decalotype Bold" panose="020B0604020202020204" charset="0"/>
                      </a:endParaRPr>
                    </a:p>
                  </a:txBody>
                  <a:tcPr/>
                </a:tc>
                <a:extLst>
                  <a:ext uri="{0D108BD9-81ED-4DB2-BD59-A6C34878D82A}">
                    <a16:rowId xmlns:a16="http://schemas.microsoft.com/office/drawing/2014/main" val="1390280362"/>
                  </a:ext>
                </a:extLst>
              </a:tr>
              <a:tr h="370840">
                <a:tc>
                  <a:txBody>
                    <a:bodyPr/>
                    <a:lstStyle/>
                    <a:p>
                      <a:r>
                        <a:rPr lang="en-US" sz="2400" b="0" i="0" u="none" strike="noStrike" kern="1200" baseline="0" dirty="0">
                          <a:solidFill>
                            <a:schemeClr val="dk1"/>
                          </a:solidFill>
                          <a:latin typeface="Decalotype Bold" panose="020B0604020202020204" charset="0"/>
                          <a:ea typeface="+mn-ea"/>
                          <a:cs typeface="+mn-cs"/>
                        </a:rPr>
                        <a:t>Gasto </a:t>
                      </a:r>
                      <a:r>
                        <a:rPr lang="en-US" sz="2400" b="0" i="0" u="none" strike="noStrike" kern="1200" baseline="0" dirty="0" err="1">
                          <a:solidFill>
                            <a:schemeClr val="dk1"/>
                          </a:solidFill>
                          <a:latin typeface="Decalotype Bold" panose="020B0604020202020204" charset="0"/>
                          <a:ea typeface="+mn-ea"/>
                          <a:cs typeface="+mn-cs"/>
                        </a:rPr>
                        <a:t>Administrativo</a:t>
                      </a:r>
                      <a:r>
                        <a:rPr lang="en-US" sz="2400" b="0" i="0" u="none" strike="noStrike" kern="1200" baseline="0" dirty="0">
                          <a:solidFill>
                            <a:schemeClr val="dk1"/>
                          </a:solidFill>
                          <a:latin typeface="Decalotype Bold" panose="020B0604020202020204" charset="0"/>
                          <a:ea typeface="+mn-ea"/>
                          <a:cs typeface="+mn-cs"/>
                        </a:rPr>
                        <a:t> </a:t>
                      </a:r>
                      <a:endParaRPr lang="en-US" sz="3200" b="0" dirty="0">
                        <a:solidFill>
                          <a:schemeClr val="tx1"/>
                        </a:solidFill>
                        <a:latin typeface="Decalotype Bold" panose="020B0604020202020204" charset="0"/>
                      </a:endParaRPr>
                    </a:p>
                  </a:txBody>
                  <a:tcPr/>
                </a:tc>
                <a:tc>
                  <a:txBody>
                    <a:bodyPr/>
                    <a:lstStyle/>
                    <a:p>
                      <a:pPr algn="ctr"/>
                      <a:r>
                        <a:rPr lang="en-US" sz="3200" b="0" i="0" u="none" strike="noStrike" baseline="0" dirty="0">
                          <a:solidFill>
                            <a:schemeClr val="tx1"/>
                          </a:solidFill>
                          <a:latin typeface="Decalotype Bold" panose="020B0604020202020204" charset="0"/>
                        </a:rPr>
                        <a:t> </a:t>
                      </a:r>
                      <a:r>
                        <a:rPr lang="en-US" sz="2400" b="0" i="0" u="none" strike="noStrike" kern="1200" baseline="0" dirty="0">
                          <a:solidFill>
                            <a:schemeClr val="dk1"/>
                          </a:solidFill>
                          <a:latin typeface="Decalotype Bold" panose="020B0604020202020204" charset="0"/>
                          <a:ea typeface="+mn-ea"/>
                          <a:cs typeface="+mn-cs"/>
                        </a:rPr>
                        <a:t>$3,809.11 </a:t>
                      </a:r>
                      <a:endParaRPr lang="en-US" sz="3200" b="0" dirty="0">
                        <a:solidFill>
                          <a:schemeClr val="tx1"/>
                        </a:solidFill>
                        <a:latin typeface="Decalotype Bold" panose="020B0604020202020204" charset="0"/>
                      </a:endParaRPr>
                    </a:p>
                  </a:txBody>
                  <a:tcPr/>
                </a:tc>
                <a:extLst>
                  <a:ext uri="{0D108BD9-81ED-4DB2-BD59-A6C34878D82A}">
                    <a16:rowId xmlns:a16="http://schemas.microsoft.com/office/drawing/2014/main" val="1571859247"/>
                  </a:ext>
                </a:extLst>
              </a:tr>
            </a:tbl>
          </a:graphicData>
        </a:graphic>
      </p:graphicFrame>
      <p:graphicFrame>
        <p:nvGraphicFramePr>
          <p:cNvPr id="18" name="Tabla 17">
            <a:extLst>
              <a:ext uri="{FF2B5EF4-FFF2-40B4-BE49-F238E27FC236}">
                <a16:creationId xmlns:a16="http://schemas.microsoft.com/office/drawing/2014/main" id="{1B10FF9B-1152-6008-20B2-E15B99D19E57}"/>
              </a:ext>
            </a:extLst>
          </p:cNvPr>
          <p:cNvGraphicFramePr>
            <a:graphicFrameLocks noGrp="1"/>
          </p:cNvGraphicFramePr>
          <p:nvPr>
            <p:extLst>
              <p:ext uri="{D42A27DB-BD31-4B8C-83A1-F6EECF244321}">
                <p14:modId xmlns:p14="http://schemas.microsoft.com/office/powerpoint/2010/main" val="3902822578"/>
              </p:ext>
            </p:extLst>
          </p:nvPr>
        </p:nvGraphicFramePr>
        <p:xfrm>
          <a:off x="2362556" y="3973223"/>
          <a:ext cx="12192000" cy="21945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719342609"/>
                    </a:ext>
                  </a:extLst>
                </a:gridCol>
                <a:gridCol w="2032000">
                  <a:extLst>
                    <a:ext uri="{9D8B030D-6E8A-4147-A177-3AD203B41FA5}">
                      <a16:colId xmlns:a16="http://schemas.microsoft.com/office/drawing/2014/main" val="2915134848"/>
                    </a:ext>
                  </a:extLst>
                </a:gridCol>
                <a:gridCol w="4064000">
                  <a:extLst>
                    <a:ext uri="{9D8B030D-6E8A-4147-A177-3AD203B41FA5}">
                      <a16:colId xmlns:a16="http://schemas.microsoft.com/office/drawing/2014/main" val="3379236968"/>
                    </a:ext>
                  </a:extLst>
                </a:gridCol>
                <a:gridCol w="4064000">
                  <a:extLst>
                    <a:ext uri="{9D8B030D-6E8A-4147-A177-3AD203B41FA5}">
                      <a16:colId xmlns:a16="http://schemas.microsoft.com/office/drawing/2014/main" val="2815021154"/>
                    </a:ext>
                  </a:extLst>
                </a:gridCol>
              </a:tblGrid>
              <a:tr h="468950">
                <a:tc gridSpan="4">
                  <a:txBody>
                    <a:bodyPr/>
                    <a:lstStyle/>
                    <a:p>
                      <a:pPr algn="ctr"/>
                      <a:r>
                        <a:rPr lang="en-US" sz="4800" b="0" i="0" u="none" strike="noStrike" kern="1200" baseline="0" dirty="0">
                          <a:solidFill>
                            <a:schemeClr val="bg2"/>
                          </a:solidFill>
                          <a:latin typeface="Decalotype Bold" panose="020B0604020202020204" charset="0"/>
                          <a:ea typeface="+mn-ea"/>
                          <a:cs typeface="+mn-cs"/>
                        </a:rPr>
                        <a:t>EJECUCIÓN PRESUPUESTARIA </a:t>
                      </a:r>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910532944"/>
                  </a:ext>
                </a:extLst>
              </a:tr>
              <a:tr h="370840">
                <a:tc gridSpan="2">
                  <a:txBody>
                    <a:bodyPr/>
                    <a:lstStyle/>
                    <a:p>
                      <a:pPr algn="ctr"/>
                      <a:r>
                        <a:rPr lang="en-US" sz="2400" b="1" i="0" u="none" strike="noStrike" kern="1200" baseline="0" dirty="0">
                          <a:solidFill>
                            <a:schemeClr val="dk1"/>
                          </a:solidFill>
                          <a:latin typeface="Decalotype Bold" panose="020B0604020202020204" charset="0"/>
                          <a:ea typeface="+mn-ea"/>
                          <a:cs typeface="+mn-cs"/>
                        </a:rPr>
                        <a:t>DETALLE </a:t>
                      </a:r>
                      <a:endParaRPr lang="en-US" sz="2400" dirty="0">
                        <a:latin typeface="Decalotype Bold" panose="020B0604020202020204" charset="0"/>
                      </a:endParaRPr>
                    </a:p>
                  </a:txBody>
                  <a:tcPr/>
                </a:tc>
                <a:tc hMerge="1">
                  <a:txBody>
                    <a:bodyPr/>
                    <a:lstStyle/>
                    <a:p>
                      <a:endParaRPr lang="en-US"/>
                    </a:p>
                  </a:txBody>
                  <a:tcPr/>
                </a:tc>
                <a:tc>
                  <a:txBody>
                    <a:bodyPr/>
                    <a:lstStyle/>
                    <a:p>
                      <a:pPr algn="ctr"/>
                      <a:r>
                        <a:rPr lang="en-US" sz="2400" b="1" i="0" u="none" strike="noStrike" kern="1200" baseline="0" dirty="0">
                          <a:solidFill>
                            <a:schemeClr val="dk1"/>
                          </a:solidFill>
                          <a:latin typeface="Decalotype Bold" panose="020B0604020202020204" charset="0"/>
                          <a:ea typeface="+mn-ea"/>
                          <a:cs typeface="+mn-cs"/>
                        </a:rPr>
                        <a:t>MONTO </a:t>
                      </a:r>
                      <a:endParaRPr lang="en-US" sz="2400" dirty="0">
                        <a:latin typeface="Decalotype Bold" panose="020B0604020202020204" charset="0"/>
                      </a:endParaRPr>
                    </a:p>
                  </a:txBody>
                  <a:tcPr/>
                </a:tc>
                <a:tc>
                  <a:txBody>
                    <a:bodyPr/>
                    <a:lstStyle/>
                    <a:p>
                      <a:pPr algn="ctr"/>
                      <a:r>
                        <a:rPr lang="en-US" sz="2400" b="1" i="0" u="none" strike="noStrike" kern="1200" baseline="0" dirty="0">
                          <a:solidFill>
                            <a:schemeClr val="dk1"/>
                          </a:solidFill>
                          <a:latin typeface="Decalotype Bold" panose="020B0604020202020204" charset="0"/>
                          <a:ea typeface="+mn-ea"/>
                          <a:cs typeface="+mn-cs"/>
                        </a:rPr>
                        <a:t>% EJECUCIÓN </a:t>
                      </a:r>
                      <a:endParaRPr lang="en-US" sz="2400" dirty="0">
                        <a:latin typeface="Decalotype Bold" panose="020B0604020202020204" charset="0"/>
                      </a:endParaRPr>
                    </a:p>
                  </a:txBody>
                  <a:tcPr/>
                </a:tc>
                <a:extLst>
                  <a:ext uri="{0D108BD9-81ED-4DB2-BD59-A6C34878D82A}">
                    <a16:rowId xmlns:a16="http://schemas.microsoft.com/office/drawing/2014/main" val="2163021739"/>
                  </a:ext>
                </a:extLst>
              </a:tr>
              <a:tr h="314010">
                <a:tc>
                  <a:txBody>
                    <a:bodyPr/>
                    <a:lstStyle/>
                    <a:p>
                      <a:r>
                        <a:rPr lang="en-US" sz="2400" b="0" i="0" u="none" strike="noStrike" kern="1200" baseline="0" dirty="0" err="1">
                          <a:solidFill>
                            <a:schemeClr val="dk1"/>
                          </a:solidFill>
                          <a:latin typeface="Decalotype Bold" panose="020B0604020202020204" charset="0"/>
                          <a:ea typeface="+mn-ea"/>
                          <a:cs typeface="+mn-cs"/>
                        </a:rPr>
                        <a:t>Ingresos</a:t>
                      </a:r>
                      <a:r>
                        <a:rPr lang="en-US" sz="2400" b="0" i="0" u="none" strike="noStrike" kern="1200" baseline="0" dirty="0">
                          <a:solidFill>
                            <a:schemeClr val="dk1"/>
                          </a:solidFill>
                          <a:latin typeface="Decalotype Bold" panose="020B0604020202020204" charset="0"/>
                          <a:ea typeface="+mn-ea"/>
                          <a:cs typeface="+mn-cs"/>
                        </a:rPr>
                        <a:t> </a:t>
                      </a:r>
                      <a:endParaRPr lang="en-US" sz="2400" dirty="0">
                        <a:latin typeface="Decalotype Bold" panose="020B0604020202020204" charset="0"/>
                      </a:endParaRPr>
                    </a:p>
                  </a:txBody>
                  <a:tcPr/>
                </a:tc>
                <a:tc>
                  <a:txBody>
                    <a:bodyPr/>
                    <a:lstStyle/>
                    <a:p>
                      <a:endParaRPr lang="en-US" sz="2400" dirty="0">
                        <a:latin typeface="Decalotype Bold" panose="020B0604020202020204" charset="0"/>
                      </a:endParaRPr>
                    </a:p>
                  </a:txBody>
                  <a:tcPr/>
                </a:tc>
                <a:tc>
                  <a:txBody>
                    <a:bodyPr/>
                    <a:lstStyle/>
                    <a:p>
                      <a:pPr algn="ctr"/>
                      <a:r>
                        <a:rPr lang="en-US" sz="2400" b="0" i="0" u="none" strike="noStrike" kern="1200" baseline="0" dirty="0">
                          <a:solidFill>
                            <a:schemeClr val="dk1"/>
                          </a:solidFill>
                          <a:latin typeface="Decalotype Bold" panose="020B0604020202020204" charset="0"/>
                          <a:ea typeface="+mn-ea"/>
                          <a:cs typeface="+mn-cs"/>
                        </a:rPr>
                        <a:t>$131,816.09 </a:t>
                      </a:r>
                      <a:endParaRPr lang="en-US" sz="2400" dirty="0">
                        <a:latin typeface="Decalotype Bold" panose="020B0604020202020204" charset="0"/>
                      </a:endParaRPr>
                    </a:p>
                  </a:txBody>
                  <a:tcPr/>
                </a:tc>
                <a:tc>
                  <a:txBody>
                    <a:bodyPr/>
                    <a:lstStyle/>
                    <a:p>
                      <a:pPr algn="l"/>
                      <a:r>
                        <a:rPr lang="en-US" sz="2400" b="1" i="0" u="none" strike="noStrike" kern="1200" baseline="0" dirty="0">
                          <a:solidFill>
                            <a:schemeClr val="dk1"/>
                          </a:solidFill>
                          <a:latin typeface="Decalotype Bold" panose="020B0604020202020204" charset="0"/>
                          <a:ea typeface="+mn-ea"/>
                          <a:cs typeface="+mn-cs"/>
                        </a:rPr>
                        <a:t>                96.25% </a:t>
                      </a:r>
                      <a:endParaRPr lang="en-US" sz="2400" dirty="0">
                        <a:latin typeface="Decalotype Bold" panose="020B0604020202020204" charset="0"/>
                      </a:endParaRPr>
                    </a:p>
                  </a:txBody>
                  <a:tcPr/>
                </a:tc>
                <a:extLst>
                  <a:ext uri="{0D108BD9-81ED-4DB2-BD59-A6C34878D82A}">
                    <a16:rowId xmlns:a16="http://schemas.microsoft.com/office/drawing/2014/main" val="3420531561"/>
                  </a:ext>
                </a:extLst>
              </a:tr>
              <a:tr h="0">
                <a:tc gridSpan="2">
                  <a:txBody>
                    <a:bodyPr/>
                    <a:lstStyle/>
                    <a:p>
                      <a:r>
                        <a:rPr lang="en-US" sz="2400" b="0" i="0" u="none" strike="noStrike" kern="1200" baseline="0" dirty="0" err="1">
                          <a:solidFill>
                            <a:schemeClr val="dk1"/>
                          </a:solidFill>
                          <a:latin typeface="Decalotype Bold" panose="020B0604020202020204" charset="0"/>
                          <a:ea typeface="+mn-ea"/>
                          <a:cs typeface="+mn-cs"/>
                        </a:rPr>
                        <a:t>Egresos</a:t>
                      </a:r>
                      <a:r>
                        <a:rPr lang="en-US" sz="2400" b="0" i="0" u="none" strike="noStrike" kern="1200" baseline="0" dirty="0">
                          <a:solidFill>
                            <a:schemeClr val="dk1"/>
                          </a:solidFill>
                          <a:latin typeface="Decalotype Bold" panose="020B0604020202020204" charset="0"/>
                          <a:ea typeface="+mn-ea"/>
                          <a:cs typeface="+mn-cs"/>
                        </a:rPr>
                        <a:t> </a:t>
                      </a:r>
                      <a:endParaRPr lang="en-US" sz="2400" dirty="0">
                        <a:latin typeface="Decalotype Bold" panose="020B0604020202020204" charset="0"/>
                      </a:endParaRPr>
                    </a:p>
                  </a:txBody>
                  <a:tcPr/>
                </a:tc>
                <a:tc hMerge="1">
                  <a:txBody>
                    <a:bodyPr/>
                    <a:lstStyle/>
                    <a:p>
                      <a:endParaRPr lang="en-US" dirty="0"/>
                    </a:p>
                  </a:txBody>
                  <a:tcPr/>
                </a:tc>
                <a:tc>
                  <a:txBody>
                    <a:bodyPr/>
                    <a:lstStyle/>
                    <a:p>
                      <a:pPr algn="ctr"/>
                      <a:r>
                        <a:rPr lang="en-US" sz="2400" b="0" i="0" u="none" strike="noStrike" kern="1200" baseline="0" dirty="0">
                          <a:solidFill>
                            <a:schemeClr val="dk1"/>
                          </a:solidFill>
                          <a:latin typeface="Decalotype Bold" panose="020B0604020202020204" charset="0"/>
                          <a:ea typeface="+mn-ea"/>
                          <a:cs typeface="+mn-cs"/>
                        </a:rPr>
                        <a:t>$126,878.49 </a:t>
                      </a:r>
                      <a:endParaRPr lang="en-US" sz="2400" dirty="0">
                        <a:latin typeface="Decalotype Bold" panose="020B0604020202020204" charset="0"/>
                      </a:endParaRPr>
                    </a:p>
                  </a:txBody>
                  <a:tcPr/>
                </a:tc>
                <a:tc>
                  <a:txBody>
                    <a:bodyPr/>
                    <a:lstStyle/>
                    <a:p>
                      <a:pPr algn="l"/>
                      <a:r>
                        <a:rPr lang="en-US" sz="2400" b="1" i="0" u="none" strike="noStrike" kern="1200" baseline="0" dirty="0">
                          <a:solidFill>
                            <a:schemeClr val="dk1"/>
                          </a:solidFill>
                          <a:latin typeface="Decalotype Bold" panose="020B0604020202020204" charset="0"/>
                          <a:ea typeface="+mn-ea"/>
                          <a:cs typeface="+mn-cs"/>
                        </a:rPr>
                        <a:t>                92.65% </a:t>
                      </a:r>
                      <a:endParaRPr lang="en-US" sz="2400" dirty="0">
                        <a:latin typeface="Decalotype Bold" panose="020B0604020202020204" charset="0"/>
                      </a:endParaRPr>
                    </a:p>
                  </a:txBody>
                  <a:tcPr/>
                </a:tc>
                <a:extLst>
                  <a:ext uri="{0D108BD9-81ED-4DB2-BD59-A6C34878D82A}">
                    <a16:rowId xmlns:a16="http://schemas.microsoft.com/office/drawing/2014/main" val="2918121726"/>
                  </a:ext>
                </a:extLst>
              </a:tr>
            </a:tbl>
          </a:graphicData>
        </a:graphic>
      </p:graphicFrame>
    </p:spTree>
    <p:extLst>
      <p:ext uri="{BB962C8B-B14F-4D97-AF65-F5344CB8AC3E}">
        <p14:creationId xmlns:p14="http://schemas.microsoft.com/office/powerpoint/2010/main" val="1518593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707E5-32F7-8794-DCB3-1CB25BF1F6FA}"/>
            </a:ext>
          </a:extLst>
        </p:cNvPr>
        <p:cNvGrpSpPr/>
        <p:nvPr/>
      </p:nvGrpSpPr>
      <p:grpSpPr>
        <a:xfrm>
          <a:off x="0" y="0"/>
          <a:ext cx="0" cy="0"/>
          <a:chOff x="0" y="0"/>
          <a:chExt cx="0" cy="0"/>
        </a:xfrm>
      </p:grpSpPr>
      <p:sp>
        <p:nvSpPr>
          <p:cNvPr id="9" name="Freeform 25">
            <a:extLst>
              <a:ext uri="{FF2B5EF4-FFF2-40B4-BE49-F238E27FC236}">
                <a16:creationId xmlns:a16="http://schemas.microsoft.com/office/drawing/2014/main" id="{81E0F7A2-8925-C44B-63FC-36ED20A7C714}"/>
              </a:ext>
            </a:extLst>
          </p:cNvPr>
          <p:cNvSpPr/>
          <p:nvPr/>
        </p:nvSpPr>
        <p:spPr>
          <a:xfrm>
            <a:off x="0" y="3395"/>
            <a:ext cx="7795496" cy="554361"/>
          </a:xfrm>
          <a:custGeom>
            <a:avLst/>
            <a:gdLst/>
            <a:ahLst/>
            <a:cxnLst/>
            <a:rect l="l" t="t" r="r" b="b"/>
            <a:pathLst>
              <a:path w="7795496" h="554361">
                <a:moveTo>
                  <a:pt x="0" y="0"/>
                </a:moveTo>
                <a:lnTo>
                  <a:pt x="7795496" y="0"/>
                </a:lnTo>
                <a:lnTo>
                  <a:pt x="7795496" y="554361"/>
                </a:lnTo>
                <a:lnTo>
                  <a:pt x="0" y="554361"/>
                </a:lnTo>
                <a:lnTo>
                  <a:pt x="0" y="0"/>
                </a:lnTo>
                <a:close/>
              </a:path>
            </a:pathLst>
          </a:custGeom>
          <a:blipFill>
            <a:blip r:embed="rId2"/>
            <a:stretch>
              <a:fillRect l="-4034" r="-35149" b="-1857223"/>
            </a:stretch>
          </a:blipFill>
        </p:spPr>
        <p:txBody>
          <a:bodyPr/>
          <a:lstStyle/>
          <a:p>
            <a:endParaRPr lang="es-EC" noProof="0" dirty="0"/>
          </a:p>
        </p:txBody>
      </p:sp>
      <p:sp>
        <p:nvSpPr>
          <p:cNvPr id="11" name="Freeform 27">
            <a:extLst>
              <a:ext uri="{FF2B5EF4-FFF2-40B4-BE49-F238E27FC236}">
                <a16:creationId xmlns:a16="http://schemas.microsoft.com/office/drawing/2014/main" id="{AE475F78-C2A5-69A9-1632-2D70B987DB5D}"/>
              </a:ext>
            </a:extLst>
          </p:cNvPr>
          <p:cNvSpPr/>
          <p:nvPr/>
        </p:nvSpPr>
        <p:spPr>
          <a:xfrm>
            <a:off x="0" y="9647775"/>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2" name="Freeform 28">
            <a:extLst>
              <a:ext uri="{FF2B5EF4-FFF2-40B4-BE49-F238E27FC236}">
                <a16:creationId xmlns:a16="http://schemas.microsoft.com/office/drawing/2014/main" id="{1E80745E-E512-8F4C-23DD-AC36C9D55F2D}"/>
              </a:ext>
            </a:extLst>
          </p:cNvPr>
          <p:cNvSpPr/>
          <p:nvPr/>
        </p:nvSpPr>
        <p:spPr>
          <a:xfrm>
            <a:off x="7795496" y="9644236"/>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3" name="Freeform 29">
            <a:extLst>
              <a:ext uri="{FF2B5EF4-FFF2-40B4-BE49-F238E27FC236}">
                <a16:creationId xmlns:a16="http://schemas.microsoft.com/office/drawing/2014/main" id="{B2CA4C52-29B7-3A21-A01D-DE8432DC9988}"/>
              </a:ext>
            </a:extLst>
          </p:cNvPr>
          <p:cNvSpPr/>
          <p:nvPr/>
        </p:nvSpPr>
        <p:spPr>
          <a:xfrm>
            <a:off x="10896600" y="9644380"/>
            <a:ext cx="7391400" cy="642476"/>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63296" t="-1501126" r="-92940" b="-87664"/>
            </a:stretch>
          </a:blipFill>
        </p:spPr>
        <p:txBody>
          <a:bodyPr/>
          <a:lstStyle/>
          <a:p>
            <a:endParaRPr lang="es-EC" noProof="0" dirty="0"/>
          </a:p>
        </p:txBody>
      </p:sp>
      <p:sp>
        <p:nvSpPr>
          <p:cNvPr id="16" name="Rectangle 1">
            <a:extLst>
              <a:ext uri="{FF2B5EF4-FFF2-40B4-BE49-F238E27FC236}">
                <a16:creationId xmlns:a16="http://schemas.microsoft.com/office/drawing/2014/main" id="{59D0738C-EA9F-29B4-4AFD-97A9776049B2}"/>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noProof="0" dirty="0"/>
          </a:p>
        </p:txBody>
      </p:sp>
      <p:pic>
        <p:nvPicPr>
          <p:cNvPr id="26" name="Imagen 25" descr="Dibujo con letras blancas&#10;&#10;El contenido generado por IA puede ser incorrecto.">
            <a:extLst>
              <a:ext uri="{FF2B5EF4-FFF2-40B4-BE49-F238E27FC236}">
                <a16:creationId xmlns:a16="http://schemas.microsoft.com/office/drawing/2014/main" id="{DB1DCB23-2627-25BE-7C14-CAEB2D657B18}"/>
              </a:ext>
            </a:extLst>
          </p:cNvPr>
          <p:cNvPicPr>
            <a:picLocks noChangeAspect="1"/>
          </p:cNvPicPr>
          <p:nvPr/>
        </p:nvPicPr>
        <p:blipFill>
          <a:blip r:embed="rId3" cstate="print">
            <a:extLst>
              <a:ext uri="{28A0092B-C50C-407E-A947-70E740481C1C}">
                <a14:useLocalDpi xmlns:a14="http://schemas.microsoft.com/office/drawing/2010/main" val="0"/>
              </a:ext>
            </a:extLst>
          </a:blip>
          <a:srcRect t="3140"/>
          <a:stretch>
            <a:fillRect/>
          </a:stretch>
        </p:blipFill>
        <p:spPr>
          <a:xfrm>
            <a:off x="76200" y="8657125"/>
            <a:ext cx="2653748" cy="907630"/>
          </a:xfrm>
          <a:prstGeom prst="rect">
            <a:avLst/>
          </a:prstGeom>
        </p:spPr>
      </p:pic>
      <p:pic>
        <p:nvPicPr>
          <p:cNvPr id="2" name="Imagen 1">
            <a:extLst>
              <a:ext uri="{FF2B5EF4-FFF2-40B4-BE49-F238E27FC236}">
                <a16:creationId xmlns:a16="http://schemas.microsoft.com/office/drawing/2014/main" id="{D29CC60C-45B7-DDAB-C797-3BFB5D18C04E}"/>
              </a:ext>
            </a:extLst>
          </p:cNvPr>
          <p:cNvPicPr>
            <a:picLocks noChangeAspect="1"/>
          </p:cNvPicPr>
          <p:nvPr/>
        </p:nvPicPr>
        <p:blipFill>
          <a:blip r:embed="rId4">
            <a:extLst>
              <a:ext uri="{28A0092B-C50C-407E-A947-70E740481C1C}">
                <a14:useLocalDpi xmlns:a14="http://schemas.microsoft.com/office/drawing/2010/main" val="0"/>
              </a:ext>
            </a:extLst>
          </a:blip>
          <a:srcRect l="21022" t="20833" r="22160" b="20833"/>
          <a:stretch>
            <a:fillRect/>
          </a:stretch>
        </p:blipFill>
        <p:spPr>
          <a:xfrm>
            <a:off x="14949868" y="3917"/>
            <a:ext cx="3326738" cy="1862974"/>
          </a:xfrm>
          <a:prstGeom prst="rect">
            <a:avLst/>
          </a:prstGeom>
        </p:spPr>
      </p:pic>
      <p:pic>
        <p:nvPicPr>
          <p:cNvPr id="4" name="Imagen 3">
            <a:extLst>
              <a:ext uri="{FF2B5EF4-FFF2-40B4-BE49-F238E27FC236}">
                <a16:creationId xmlns:a16="http://schemas.microsoft.com/office/drawing/2014/main" id="{0791F96D-BB26-EF97-97F4-80C7959622A6}"/>
              </a:ext>
            </a:extLst>
          </p:cNvPr>
          <p:cNvPicPr>
            <a:picLocks noChangeAspect="1"/>
          </p:cNvPicPr>
          <p:nvPr/>
        </p:nvPicPr>
        <p:blipFill>
          <a:blip r:embed="rId5"/>
          <a:srcRect l="839" r="896"/>
          <a:stretch>
            <a:fillRect/>
          </a:stretch>
        </p:blipFill>
        <p:spPr>
          <a:xfrm>
            <a:off x="228600" y="3314702"/>
            <a:ext cx="17907000" cy="3047998"/>
          </a:xfrm>
          <a:prstGeom prst="rect">
            <a:avLst/>
          </a:prstGeom>
        </p:spPr>
      </p:pic>
      <p:sp>
        <p:nvSpPr>
          <p:cNvPr id="5" name="TextBox 4">
            <a:extLst>
              <a:ext uri="{FF2B5EF4-FFF2-40B4-BE49-F238E27FC236}">
                <a16:creationId xmlns:a16="http://schemas.microsoft.com/office/drawing/2014/main" id="{946DEA5A-1A51-D917-ADA2-2F0834ECE04D}"/>
              </a:ext>
            </a:extLst>
          </p:cNvPr>
          <p:cNvSpPr txBox="1"/>
          <p:nvPr/>
        </p:nvSpPr>
        <p:spPr>
          <a:xfrm>
            <a:off x="3505200" y="1560525"/>
            <a:ext cx="11023381" cy="1295226"/>
          </a:xfrm>
          <a:prstGeom prst="rect">
            <a:avLst/>
          </a:prstGeom>
        </p:spPr>
        <p:txBody>
          <a:bodyPr lIns="0" tIns="0" rIns="0" bIns="0" rtlCol="0" anchor="t">
            <a:spAutoFit/>
          </a:bodyPr>
          <a:lstStyle/>
          <a:p>
            <a:pPr marL="0" lvl="0" indent="0" algn="ctr">
              <a:lnSpc>
                <a:spcPts val="10080"/>
              </a:lnSpc>
              <a:spcBef>
                <a:spcPct val="0"/>
              </a:spcBef>
            </a:pPr>
            <a:r>
              <a:rPr lang="es-EC" sz="8800" b="1" dirty="0">
                <a:solidFill>
                  <a:srgbClr val="191919"/>
                </a:solidFill>
                <a:latin typeface="Decalotype Bold"/>
                <a:ea typeface="Decalotype Bold"/>
                <a:cs typeface="Decalotype Bold"/>
                <a:sym typeface="Decalotype Bold"/>
              </a:rPr>
              <a:t>PAC 2025</a:t>
            </a:r>
            <a:r>
              <a:rPr lang="es-EC" sz="8800" b="1" u="none" noProof="0" dirty="0">
                <a:solidFill>
                  <a:srgbClr val="191919"/>
                </a:solidFill>
                <a:latin typeface="Decalotype Bold"/>
                <a:ea typeface="Decalotype Bold"/>
                <a:cs typeface="Decalotype Bold"/>
                <a:sym typeface="Decalotype Bold"/>
              </a:rPr>
              <a:t> </a:t>
            </a:r>
          </a:p>
        </p:txBody>
      </p:sp>
    </p:spTree>
    <p:extLst>
      <p:ext uri="{BB962C8B-B14F-4D97-AF65-F5344CB8AC3E}">
        <p14:creationId xmlns:p14="http://schemas.microsoft.com/office/powerpoint/2010/main" val="3247521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4089" y="21818"/>
            <a:ext cx="18288000" cy="10243364"/>
          </a:xfrm>
          <a:prstGeom prst="rect">
            <a:avLst/>
          </a:prstGeom>
          <a:solidFill>
            <a:srgbClr val="052896"/>
          </a:solidFill>
        </p:spPr>
        <p:txBody>
          <a:bodyPr/>
          <a:lstStyle/>
          <a:p>
            <a:endParaRPr lang="es-EC" noProof="0" dirty="0"/>
          </a:p>
        </p:txBody>
      </p:sp>
      <p:grpSp>
        <p:nvGrpSpPr>
          <p:cNvPr id="4" name="Group 4"/>
          <p:cNvGrpSpPr/>
          <p:nvPr/>
        </p:nvGrpSpPr>
        <p:grpSpPr>
          <a:xfrm>
            <a:off x="457200" y="1502358"/>
            <a:ext cx="17043186" cy="7629617"/>
            <a:chOff x="-434839" y="2102435"/>
            <a:chExt cx="8483600" cy="10172822"/>
          </a:xfrm>
        </p:grpSpPr>
        <p:sp>
          <p:nvSpPr>
            <p:cNvPr id="5" name="TextBox 5"/>
            <p:cNvSpPr txBox="1"/>
            <p:nvPr/>
          </p:nvSpPr>
          <p:spPr>
            <a:xfrm>
              <a:off x="63868" y="2102435"/>
              <a:ext cx="7212509" cy="1838325"/>
            </a:xfrm>
            <a:prstGeom prst="rect">
              <a:avLst/>
            </a:prstGeom>
          </p:spPr>
          <p:txBody>
            <a:bodyPr lIns="0" tIns="0" rIns="0" bIns="0" rtlCol="0" anchor="t">
              <a:spAutoFit/>
            </a:bodyPr>
            <a:lstStyle/>
            <a:p>
              <a:pPr marL="0" lvl="0" indent="0" algn="ctr">
                <a:lnSpc>
                  <a:spcPts val="10800"/>
                </a:lnSpc>
                <a:spcBef>
                  <a:spcPct val="0"/>
                </a:spcBef>
              </a:pPr>
              <a:r>
                <a:rPr lang="es-EC" sz="9600" b="1" u="none" noProof="0" dirty="0">
                  <a:solidFill>
                    <a:srgbClr val="FFFFFF"/>
                  </a:solidFill>
                  <a:latin typeface="Decalotype Bold"/>
                  <a:ea typeface="Decalotype Bold"/>
                  <a:cs typeface="Decalotype Bold"/>
                  <a:sym typeface="Decalotype Bold"/>
                </a:rPr>
                <a:t>INGRESOS</a:t>
              </a:r>
            </a:p>
          </p:txBody>
        </p:sp>
        <p:sp>
          <p:nvSpPr>
            <p:cNvPr id="6" name="TextBox 6"/>
            <p:cNvSpPr txBox="1"/>
            <p:nvPr/>
          </p:nvSpPr>
          <p:spPr>
            <a:xfrm>
              <a:off x="-434839" y="4552544"/>
              <a:ext cx="8483600" cy="7722713"/>
            </a:xfrm>
            <a:prstGeom prst="rect">
              <a:avLst/>
            </a:prstGeom>
          </p:spPr>
          <p:txBody>
            <a:bodyPr wrap="square" lIns="0" tIns="0" rIns="0" bIns="0" rtlCol="0" anchor="t">
              <a:spAutoFit/>
            </a:bodyPr>
            <a:lstStyle/>
            <a:p>
              <a:pPr algn="just">
                <a:spcBef>
                  <a:spcPct val="0"/>
                </a:spcBef>
              </a:pPr>
              <a:endParaRPr lang="es-EC" sz="2000" noProof="0" dirty="0">
                <a:solidFill>
                  <a:srgbClr val="FFFFFF"/>
                </a:solidFill>
                <a:latin typeface="Public Sans"/>
              </a:endParaRPr>
            </a:p>
            <a:p>
              <a:pPr algn="just">
                <a:spcBef>
                  <a:spcPct val="0"/>
                </a:spcBef>
              </a:pPr>
              <a:r>
                <a:rPr lang="es-EC" sz="3600" noProof="0" dirty="0">
                  <a:solidFill>
                    <a:srgbClr val="FFFFFF"/>
                  </a:solidFill>
                  <a:latin typeface="Public Sans"/>
                </a:rPr>
                <a:t>Los ingresos del CONAGOPARE NAPO se sujetan al ordenamiento normativo ecuatoriano que dispone las fuentes de financiamiento para las entidades sector público. La institución recibe asignaciones mensuales de acuerdo con el presupuesto contemplado en el último Acuerdo Ministerial vigente, el Acuerdo </a:t>
              </a:r>
              <a:r>
                <a:rPr lang="es-EC" sz="3600" noProof="0" dirty="0" err="1">
                  <a:solidFill>
                    <a:srgbClr val="FFFFFF"/>
                  </a:solidFill>
                  <a:latin typeface="Public Sans"/>
                </a:rPr>
                <a:t>N°</a:t>
              </a:r>
              <a:r>
                <a:rPr lang="es-EC" sz="3600" noProof="0" dirty="0">
                  <a:solidFill>
                    <a:srgbClr val="FFFFFF"/>
                  </a:solidFill>
                  <a:latin typeface="Public Sans"/>
                </a:rPr>
                <a:t> 039-10-0CT-2024, de acuerdo a la información de la UPAF, se contabilizó y del presupuesto se ejecutó un 96.25%.</a:t>
              </a:r>
            </a:p>
            <a:p>
              <a:pPr algn="just">
                <a:spcBef>
                  <a:spcPct val="0"/>
                </a:spcBef>
              </a:pPr>
              <a:r>
                <a:rPr lang="es-EC" sz="3600" noProof="0" dirty="0">
                  <a:solidFill>
                    <a:srgbClr val="FFFFFF"/>
                  </a:solidFill>
                  <a:latin typeface="Public Sans"/>
                </a:rPr>
                <a:t>En consecuencia, se identifican los siguientes componentes, que incluye lo dispuesto en el NTP 24, de la Normativa del Sistema Nacional de las Finanza Públicas. </a:t>
              </a:r>
            </a:p>
            <a:p>
              <a:pPr marL="0" lvl="0" indent="0" algn="l">
                <a:lnSpc>
                  <a:spcPts val="4160"/>
                </a:lnSpc>
                <a:spcBef>
                  <a:spcPct val="0"/>
                </a:spcBef>
              </a:pPr>
              <a:endParaRPr lang="es-EC" sz="3200" u="none" noProof="0" dirty="0">
                <a:solidFill>
                  <a:srgbClr val="FFFFFF"/>
                </a:solidFill>
                <a:latin typeface="Public Sans"/>
                <a:ea typeface="Public Sans"/>
                <a:cs typeface="Public Sans"/>
                <a:sym typeface="Public Sans"/>
              </a:endParaRPr>
            </a:p>
          </p:txBody>
        </p:sp>
      </p:grpSp>
      <p:sp>
        <p:nvSpPr>
          <p:cNvPr id="9" name="Freeform 25">
            <a:extLst>
              <a:ext uri="{FF2B5EF4-FFF2-40B4-BE49-F238E27FC236}">
                <a16:creationId xmlns:a16="http://schemas.microsoft.com/office/drawing/2014/main" id="{2BA002EB-0C29-F8D5-291C-0BA88907CACB}"/>
              </a:ext>
            </a:extLst>
          </p:cNvPr>
          <p:cNvSpPr/>
          <p:nvPr/>
        </p:nvSpPr>
        <p:spPr>
          <a:xfrm>
            <a:off x="0" y="3395"/>
            <a:ext cx="7795496" cy="554361"/>
          </a:xfrm>
          <a:custGeom>
            <a:avLst/>
            <a:gdLst/>
            <a:ahLst/>
            <a:cxnLst/>
            <a:rect l="l" t="t" r="r" b="b"/>
            <a:pathLst>
              <a:path w="7795496" h="554361">
                <a:moveTo>
                  <a:pt x="0" y="0"/>
                </a:moveTo>
                <a:lnTo>
                  <a:pt x="7795496" y="0"/>
                </a:lnTo>
                <a:lnTo>
                  <a:pt x="7795496" y="554361"/>
                </a:lnTo>
                <a:lnTo>
                  <a:pt x="0" y="554361"/>
                </a:lnTo>
                <a:lnTo>
                  <a:pt x="0" y="0"/>
                </a:lnTo>
                <a:close/>
              </a:path>
            </a:pathLst>
          </a:custGeom>
          <a:blipFill>
            <a:blip r:embed="rId2"/>
            <a:stretch>
              <a:fillRect l="-4034" r="-35149" b="-1857223"/>
            </a:stretch>
          </a:blipFill>
        </p:spPr>
        <p:txBody>
          <a:bodyPr/>
          <a:lstStyle/>
          <a:p>
            <a:endParaRPr lang="es-EC" noProof="0" dirty="0"/>
          </a:p>
        </p:txBody>
      </p:sp>
      <p:pic>
        <p:nvPicPr>
          <p:cNvPr id="32" name="Imagen 31" descr="Dibujo con letras blancas&#10;&#10;El contenido generado por IA puede ser incorrecto.">
            <a:extLst>
              <a:ext uri="{FF2B5EF4-FFF2-40B4-BE49-F238E27FC236}">
                <a16:creationId xmlns:a16="http://schemas.microsoft.com/office/drawing/2014/main" id="{5CE46E70-8E82-9636-087D-DCEEA15895AB}"/>
              </a:ext>
            </a:extLst>
          </p:cNvPr>
          <p:cNvPicPr>
            <a:picLocks noChangeAspect="1"/>
          </p:cNvPicPr>
          <p:nvPr/>
        </p:nvPicPr>
        <p:blipFill>
          <a:blip r:embed="rId3" cstate="print">
            <a:extLst>
              <a:ext uri="{28A0092B-C50C-407E-A947-70E740481C1C}">
                <a14:useLocalDpi xmlns:a14="http://schemas.microsoft.com/office/drawing/2010/main" val="0"/>
              </a:ext>
            </a:extLst>
          </a:blip>
          <a:srcRect t="3140"/>
          <a:stretch>
            <a:fillRect/>
          </a:stretch>
        </p:blipFill>
        <p:spPr>
          <a:xfrm>
            <a:off x="3684" y="280575"/>
            <a:ext cx="2815715" cy="963026"/>
          </a:xfrm>
          <a:prstGeom prst="rect">
            <a:avLst/>
          </a:prstGeom>
        </p:spPr>
      </p:pic>
      <p:pic>
        <p:nvPicPr>
          <p:cNvPr id="15" name="Imagen 14">
            <a:extLst>
              <a:ext uri="{FF2B5EF4-FFF2-40B4-BE49-F238E27FC236}">
                <a16:creationId xmlns:a16="http://schemas.microsoft.com/office/drawing/2014/main" id="{30A6C82A-4B1C-8B15-F292-78D02D3DEF9D}"/>
              </a:ext>
            </a:extLst>
          </p:cNvPr>
          <p:cNvPicPr>
            <a:picLocks noChangeAspect="1"/>
          </p:cNvPicPr>
          <p:nvPr/>
        </p:nvPicPr>
        <p:blipFill>
          <a:blip r:embed="rId4">
            <a:extLst>
              <a:ext uri="{28A0092B-C50C-407E-A947-70E740481C1C}">
                <a14:useLocalDpi xmlns:a14="http://schemas.microsoft.com/office/drawing/2010/main" val="0"/>
              </a:ext>
            </a:extLst>
          </a:blip>
          <a:srcRect l="21022" t="20833" r="22160" b="20833"/>
          <a:stretch>
            <a:fillRect/>
          </a:stretch>
        </p:blipFill>
        <p:spPr>
          <a:xfrm>
            <a:off x="14949868" y="3917"/>
            <a:ext cx="3326738" cy="186297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B4DCB-3EEC-AFF7-B3FF-98C70319600D}"/>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4D7BFA38-E77E-B106-D220-67637066E6F2}"/>
              </a:ext>
            </a:extLst>
          </p:cNvPr>
          <p:cNvSpPr txBox="1"/>
          <p:nvPr/>
        </p:nvSpPr>
        <p:spPr>
          <a:xfrm>
            <a:off x="152400" y="3526402"/>
            <a:ext cx="17754600" cy="1384995"/>
          </a:xfrm>
          <a:prstGeom prst="rect">
            <a:avLst/>
          </a:prstGeom>
        </p:spPr>
        <p:txBody>
          <a:bodyPr wrap="square" lIns="0" tIns="0" rIns="0" bIns="0" rtlCol="0" anchor="t">
            <a:spAutoFit/>
          </a:bodyPr>
          <a:lstStyle/>
          <a:p>
            <a:pPr marL="0" lvl="0" indent="0" algn="ctr">
              <a:lnSpc>
                <a:spcPts val="10800"/>
              </a:lnSpc>
              <a:spcBef>
                <a:spcPct val="0"/>
              </a:spcBef>
            </a:pPr>
            <a:r>
              <a:rPr lang="es-EC" sz="9000" b="1" u="none" noProof="0" dirty="0">
                <a:solidFill>
                  <a:srgbClr val="052896"/>
                </a:solidFill>
                <a:latin typeface="Decalotype Bold"/>
                <a:ea typeface="Decalotype Bold"/>
                <a:cs typeface="Decalotype Bold"/>
                <a:sym typeface="Decalotype Bold"/>
              </a:rPr>
              <a:t>DIRECCIÓN TALENTO HUMANO</a:t>
            </a:r>
            <a:endParaRPr lang="es-EC" sz="9000" b="1" noProof="0" dirty="0">
              <a:solidFill>
                <a:srgbClr val="052896"/>
              </a:solidFill>
              <a:latin typeface="Decalotype Bold"/>
              <a:sym typeface="Decalotype Bold"/>
            </a:endParaRPr>
          </a:p>
        </p:txBody>
      </p:sp>
      <p:sp>
        <p:nvSpPr>
          <p:cNvPr id="11" name="Freeform 27">
            <a:extLst>
              <a:ext uri="{FF2B5EF4-FFF2-40B4-BE49-F238E27FC236}">
                <a16:creationId xmlns:a16="http://schemas.microsoft.com/office/drawing/2014/main" id="{DD7ADEB7-3CEC-7D08-A51B-99F1132BD170}"/>
              </a:ext>
            </a:extLst>
          </p:cNvPr>
          <p:cNvSpPr/>
          <p:nvPr/>
        </p:nvSpPr>
        <p:spPr>
          <a:xfrm>
            <a:off x="0" y="9644380"/>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2" name="Freeform 28">
            <a:extLst>
              <a:ext uri="{FF2B5EF4-FFF2-40B4-BE49-F238E27FC236}">
                <a16:creationId xmlns:a16="http://schemas.microsoft.com/office/drawing/2014/main" id="{263DCEBE-4C79-80F6-812E-B0EF2319405A}"/>
              </a:ext>
            </a:extLst>
          </p:cNvPr>
          <p:cNvSpPr/>
          <p:nvPr/>
        </p:nvSpPr>
        <p:spPr>
          <a:xfrm>
            <a:off x="7795496" y="9644236"/>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3" name="Freeform 29">
            <a:extLst>
              <a:ext uri="{FF2B5EF4-FFF2-40B4-BE49-F238E27FC236}">
                <a16:creationId xmlns:a16="http://schemas.microsoft.com/office/drawing/2014/main" id="{60EF59B7-1209-41C0-BD60-8853DAEAF60D}"/>
              </a:ext>
            </a:extLst>
          </p:cNvPr>
          <p:cNvSpPr/>
          <p:nvPr/>
        </p:nvSpPr>
        <p:spPr>
          <a:xfrm>
            <a:off x="10853594" y="9644095"/>
            <a:ext cx="7467602" cy="642476"/>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63296" t="-1501126" r="-92940" b="-87664"/>
            </a:stretch>
          </a:blipFill>
        </p:spPr>
        <p:txBody>
          <a:bodyPr/>
          <a:lstStyle/>
          <a:p>
            <a:endParaRPr lang="es-EC" noProof="0" dirty="0"/>
          </a:p>
        </p:txBody>
      </p:sp>
      <p:sp>
        <p:nvSpPr>
          <p:cNvPr id="3" name="Freeform 7">
            <a:extLst>
              <a:ext uri="{FF2B5EF4-FFF2-40B4-BE49-F238E27FC236}">
                <a16:creationId xmlns:a16="http://schemas.microsoft.com/office/drawing/2014/main" id="{54B4218B-C9EB-F087-DC26-ADE81671196F}"/>
              </a:ext>
            </a:extLst>
          </p:cNvPr>
          <p:cNvSpPr/>
          <p:nvPr/>
        </p:nvSpPr>
        <p:spPr>
          <a:xfrm>
            <a:off x="0" y="0"/>
            <a:ext cx="7795496" cy="266700"/>
          </a:xfrm>
          <a:custGeom>
            <a:avLst/>
            <a:gdLst/>
            <a:ahLst/>
            <a:cxnLst/>
            <a:rect l="l" t="t" r="r" b="b"/>
            <a:pathLst>
              <a:path w="7795496" h="10287000">
                <a:moveTo>
                  <a:pt x="0" y="0"/>
                </a:moveTo>
                <a:lnTo>
                  <a:pt x="7795496" y="0"/>
                </a:lnTo>
                <a:lnTo>
                  <a:pt x="7795496" y="10287000"/>
                </a:lnTo>
                <a:lnTo>
                  <a:pt x="0" y="10287000"/>
                </a:lnTo>
                <a:lnTo>
                  <a:pt x="0" y="0"/>
                </a:lnTo>
                <a:close/>
              </a:path>
            </a:pathLst>
          </a:custGeom>
          <a:blipFill>
            <a:blip r:embed="rId2"/>
            <a:stretch>
              <a:fillRect l="-4036" t="19" r="-35147" b="-3968263"/>
            </a:stretch>
          </a:blipFill>
        </p:spPr>
        <p:txBody>
          <a:bodyPr/>
          <a:lstStyle/>
          <a:p>
            <a:endParaRPr lang="es-EC" noProof="0" dirty="0"/>
          </a:p>
        </p:txBody>
      </p:sp>
      <p:pic>
        <p:nvPicPr>
          <p:cNvPr id="5" name="Imagen 4" descr="Dibujo con letras blancas&#10;&#10;El contenido generado por IA puede ser incorrecto.">
            <a:extLst>
              <a:ext uri="{FF2B5EF4-FFF2-40B4-BE49-F238E27FC236}">
                <a16:creationId xmlns:a16="http://schemas.microsoft.com/office/drawing/2014/main" id="{4445898D-3739-EDED-661F-1AD944EA7F6A}"/>
              </a:ext>
            </a:extLst>
          </p:cNvPr>
          <p:cNvPicPr>
            <a:picLocks noChangeAspect="1"/>
          </p:cNvPicPr>
          <p:nvPr/>
        </p:nvPicPr>
        <p:blipFill>
          <a:blip r:embed="rId3">
            <a:extLst>
              <a:ext uri="{28A0092B-C50C-407E-A947-70E740481C1C}">
                <a14:useLocalDpi xmlns:a14="http://schemas.microsoft.com/office/drawing/2010/main" val="0"/>
              </a:ext>
            </a:extLst>
          </a:blip>
          <a:srcRect t="3140"/>
          <a:stretch>
            <a:fillRect/>
          </a:stretch>
        </p:blipFill>
        <p:spPr>
          <a:xfrm>
            <a:off x="7592781" y="8471920"/>
            <a:ext cx="3463528" cy="1184590"/>
          </a:xfrm>
          <a:prstGeom prst="rect">
            <a:avLst/>
          </a:prstGeom>
        </p:spPr>
      </p:pic>
      <p:pic>
        <p:nvPicPr>
          <p:cNvPr id="2" name="Imagen 1">
            <a:extLst>
              <a:ext uri="{FF2B5EF4-FFF2-40B4-BE49-F238E27FC236}">
                <a16:creationId xmlns:a16="http://schemas.microsoft.com/office/drawing/2014/main" id="{42C92DB0-927C-75F2-E9F5-8C2E4896423C}"/>
              </a:ext>
            </a:extLst>
          </p:cNvPr>
          <p:cNvPicPr>
            <a:picLocks noChangeAspect="1"/>
          </p:cNvPicPr>
          <p:nvPr/>
        </p:nvPicPr>
        <p:blipFill>
          <a:blip r:embed="rId4" cstate="print">
            <a:extLst>
              <a:ext uri="{28A0092B-C50C-407E-A947-70E740481C1C}">
                <a14:useLocalDpi xmlns:a14="http://schemas.microsoft.com/office/drawing/2010/main" val="0"/>
              </a:ext>
            </a:extLst>
          </a:blip>
          <a:srcRect l="21022" t="20833" r="22160" b="20833"/>
          <a:stretch>
            <a:fillRect/>
          </a:stretch>
        </p:blipFill>
        <p:spPr>
          <a:xfrm>
            <a:off x="15468600" y="35728"/>
            <a:ext cx="2791627" cy="1513665"/>
          </a:xfrm>
          <a:prstGeom prst="rect">
            <a:avLst/>
          </a:prstGeom>
        </p:spPr>
      </p:pic>
    </p:spTree>
    <p:extLst>
      <p:ext uri="{BB962C8B-B14F-4D97-AF65-F5344CB8AC3E}">
        <p14:creationId xmlns:p14="http://schemas.microsoft.com/office/powerpoint/2010/main" val="3284890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C7417-E306-DECA-1033-D35EB21A0BB5}"/>
            </a:ext>
          </a:extLst>
        </p:cNvPr>
        <p:cNvGrpSpPr/>
        <p:nvPr/>
      </p:nvGrpSpPr>
      <p:grpSpPr>
        <a:xfrm>
          <a:off x="0" y="0"/>
          <a:ext cx="0" cy="0"/>
          <a:chOff x="0" y="0"/>
          <a:chExt cx="0" cy="0"/>
        </a:xfrm>
      </p:grpSpPr>
      <p:sp>
        <p:nvSpPr>
          <p:cNvPr id="11" name="Freeform 27">
            <a:extLst>
              <a:ext uri="{FF2B5EF4-FFF2-40B4-BE49-F238E27FC236}">
                <a16:creationId xmlns:a16="http://schemas.microsoft.com/office/drawing/2014/main" id="{50CBA102-BC45-A23B-80C6-920864D84A62}"/>
              </a:ext>
            </a:extLst>
          </p:cNvPr>
          <p:cNvSpPr/>
          <p:nvPr/>
        </p:nvSpPr>
        <p:spPr>
          <a:xfrm>
            <a:off x="0" y="9644380"/>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2" name="Freeform 28">
            <a:extLst>
              <a:ext uri="{FF2B5EF4-FFF2-40B4-BE49-F238E27FC236}">
                <a16:creationId xmlns:a16="http://schemas.microsoft.com/office/drawing/2014/main" id="{0AD7A809-A224-B850-31BA-134A281973AD}"/>
              </a:ext>
            </a:extLst>
          </p:cNvPr>
          <p:cNvSpPr/>
          <p:nvPr/>
        </p:nvSpPr>
        <p:spPr>
          <a:xfrm>
            <a:off x="7795496" y="9644236"/>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3" name="Freeform 29">
            <a:extLst>
              <a:ext uri="{FF2B5EF4-FFF2-40B4-BE49-F238E27FC236}">
                <a16:creationId xmlns:a16="http://schemas.microsoft.com/office/drawing/2014/main" id="{C7E22606-90C0-A0D0-55A0-A9734ACC91EB}"/>
              </a:ext>
            </a:extLst>
          </p:cNvPr>
          <p:cNvSpPr/>
          <p:nvPr/>
        </p:nvSpPr>
        <p:spPr>
          <a:xfrm>
            <a:off x="10853594" y="9644095"/>
            <a:ext cx="7467602" cy="642476"/>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63296" t="-1501126" r="-92940" b="-87664"/>
            </a:stretch>
          </a:blipFill>
        </p:spPr>
        <p:txBody>
          <a:bodyPr/>
          <a:lstStyle/>
          <a:p>
            <a:endParaRPr lang="es-EC" noProof="0" dirty="0"/>
          </a:p>
        </p:txBody>
      </p:sp>
      <p:sp>
        <p:nvSpPr>
          <p:cNvPr id="3" name="Freeform 7">
            <a:extLst>
              <a:ext uri="{FF2B5EF4-FFF2-40B4-BE49-F238E27FC236}">
                <a16:creationId xmlns:a16="http://schemas.microsoft.com/office/drawing/2014/main" id="{985CF6A4-E273-626B-BEFD-95C9B41092A7}"/>
              </a:ext>
            </a:extLst>
          </p:cNvPr>
          <p:cNvSpPr/>
          <p:nvPr/>
        </p:nvSpPr>
        <p:spPr>
          <a:xfrm>
            <a:off x="0" y="0"/>
            <a:ext cx="7795496" cy="266700"/>
          </a:xfrm>
          <a:custGeom>
            <a:avLst/>
            <a:gdLst/>
            <a:ahLst/>
            <a:cxnLst/>
            <a:rect l="l" t="t" r="r" b="b"/>
            <a:pathLst>
              <a:path w="7795496" h="10287000">
                <a:moveTo>
                  <a:pt x="0" y="0"/>
                </a:moveTo>
                <a:lnTo>
                  <a:pt x="7795496" y="0"/>
                </a:lnTo>
                <a:lnTo>
                  <a:pt x="7795496" y="10287000"/>
                </a:lnTo>
                <a:lnTo>
                  <a:pt x="0" y="10287000"/>
                </a:lnTo>
                <a:lnTo>
                  <a:pt x="0" y="0"/>
                </a:lnTo>
                <a:close/>
              </a:path>
            </a:pathLst>
          </a:custGeom>
          <a:blipFill>
            <a:blip r:embed="rId2"/>
            <a:stretch>
              <a:fillRect l="-4036" t="19" r="-35147" b="-3968263"/>
            </a:stretch>
          </a:blipFill>
        </p:spPr>
        <p:txBody>
          <a:bodyPr/>
          <a:lstStyle/>
          <a:p>
            <a:endParaRPr lang="es-EC" noProof="0" dirty="0"/>
          </a:p>
        </p:txBody>
      </p:sp>
      <p:pic>
        <p:nvPicPr>
          <p:cNvPr id="5" name="Imagen 4" descr="Dibujo con letras blancas&#10;&#10;El contenido generado por IA puede ser incorrecto.">
            <a:extLst>
              <a:ext uri="{FF2B5EF4-FFF2-40B4-BE49-F238E27FC236}">
                <a16:creationId xmlns:a16="http://schemas.microsoft.com/office/drawing/2014/main" id="{AF666371-1DE9-A658-4839-B724C3BD423B}"/>
              </a:ext>
            </a:extLst>
          </p:cNvPr>
          <p:cNvPicPr>
            <a:picLocks noChangeAspect="1"/>
          </p:cNvPicPr>
          <p:nvPr/>
        </p:nvPicPr>
        <p:blipFill>
          <a:blip r:embed="rId3">
            <a:extLst>
              <a:ext uri="{28A0092B-C50C-407E-A947-70E740481C1C}">
                <a14:useLocalDpi xmlns:a14="http://schemas.microsoft.com/office/drawing/2010/main" val="0"/>
              </a:ext>
            </a:extLst>
          </a:blip>
          <a:srcRect t="3140"/>
          <a:stretch>
            <a:fillRect/>
          </a:stretch>
        </p:blipFill>
        <p:spPr>
          <a:xfrm>
            <a:off x="7592781" y="8471920"/>
            <a:ext cx="3463528" cy="1184590"/>
          </a:xfrm>
          <a:prstGeom prst="rect">
            <a:avLst/>
          </a:prstGeom>
        </p:spPr>
      </p:pic>
      <p:pic>
        <p:nvPicPr>
          <p:cNvPr id="2" name="Imagen 1">
            <a:extLst>
              <a:ext uri="{FF2B5EF4-FFF2-40B4-BE49-F238E27FC236}">
                <a16:creationId xmlns:a16="http://schemas.microsoft.com/office/drawing/2014/main" id="{9CB1FB45-EE3C-284F-D36A-A28D856AC4A8}"/>
              </a:ext>
            </a:extLst>
          </p:cNvPr>
          <p:cNvPicPr>
            <a:picLocks noChangeAspect="1"/>
          </p:cNvPicPr>
          <p:nvPr/>
        </p:nvPicPr>
        <p:blipFill>
          <a:blip r:embed="rId4" cstate="print">
            <a:extLst>
              <a:ext uri="{28A0092B-C50C-407E-A947-70E740481C1C}">
                <a14:useLocalDpi xmlns:a14="http://schemas.microsoft.com/office/drawing/2010/main" val="0"/>
              </a:ext>
            </a:extLst>
          </a:blip>
          <a:srcRect l="21022" t="20833" r="22160" b="20833"/>
          <a:stretch>
            <a:fillRect/>
          </a:stretch>
        </p:blipFill>
        <p:spPr>
          <a:xfrm>
            <a:off x="15468600" y="35728"/>
            <a:ext cx="2791627" cy="1513665"/>
          </a:xfrm>
          <a:prstGeom prst="rect">
            <a:avLst/>
          </a:prstGeom>
        </p:spPr>
      </p:pic>
      <p:pic>
        <p:nvPicPr>
          <p:cNvPr id="7" name="Imagen 6">
            <a:extLst>
              <a:ext uri="{FF2B5EF4-FFF2-40B4-BE49-F238E27FC236}">
                <a16:creationId xmlns:a16="http://schemas.microsoft.com/office/drawing/2014/main" id="{98F8A711-954C-A714-0C1F-D5C288944910}"/>
              </a:ext>
            </a:extLst>
          </p:cNvPr>
          <p:cNvPicPr>
            <a:picLocks noChangeAspect="1"/>
          </p:cNvPicPr>
          <p:nvPr/>
        </p:nvPicPr>
        <p:blipFill>
          <a:blip r:embed="rId5">
            <a:extLst>
              <a:ext uri="{28A0092B-C50C-407E-A947-70E740481C1C}">
                <a14:useLocalDpi xmlns:a14="http://schemas.microsoft.com/office/drawing/2010/main" val="0"/>
              </a:ext>
            </a:extLst>
          </a:blip>
          <a:srcRect t="22656" b="38282"/>
          <a:stretch>
            <a:fillRect/>
          </a:stretch>
        </p:blipFill>
        <p:spPr>
          <a:xfrm>
            <a:off x="152400" y="2476500"/>
            <a:ext cx="17556480" cy="4572000"/>
          </a:xfrm>
          <a:prstGeom prst="rect">
            <a:avLst/>
          </a:prstGeom>
        </p:spPr>
      </p:pic>
    </p:spTree>
    <p:extLst>
      <p:ext uri="{BB962C8B-B14F-4D97-AF65-F5344CB8AC3E}">
        <p14:creationId xmlns:p14="http://schemas.microsoft.com/office/powerpoint/2010/main" val="388794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E731F-EA24-950C-F5CF-CB8B3A558912}"/>
            </a:ext>
          </a:extLst>
        </p:cNvPr>
        <p:cNvGrpSpPr/>
        <p:nvPr/>
      </p:nvGrpSpPr>
      <p:grpSpPr>
        <a:xfrm>
          <a:off x="0" y="0"/>
          <a:ext cx="0" cy="0"/>
          <a:chOff x="0" y="0"/>
          <a:chExt cx="0" cy="0"/>
        </a:xfrm>
      </p:grpSpPr>
      <p:sp>
        <p:nvSpPr>
          <p:cNvPr id="11" name="Freeform 27">
            <a:extLst>
              <a:ext uri="{FF2B5EF4-FFF2-40B4-BE49-F238E27FC236}">
                <a16:creationId xmlns:a16="http://schemas.microsoft.com/office/drawing/2014/main" id="{806B6C60-C695-4CE6-87C4-ED5AE2A3960E}"/>
              </a:ext>
            </a:extLst>
          </p:cNvPr>
          <p:cNvSpPr/>
          <p:nvPr/>
        </p:nvSpPr>
        <p:spPr>
          <a:xfrm>
            <a:off x="0" y="9644380"/>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2" name="Freeform 28">
            <a:extLst>
              <a:ext uri="{FF2B5EF4-FFF2-40B4-BE49-F238E27FC236}">
                <a16:creationId xmlns:a16="http://schemas.microsoft.com/office/drawing/2014/main" id="{6F21338F-617C-9029-2304-83DB08DD38DE}"/>
              </a:ext>
            </a:extLst>
          </p:cNvPr>
          <p:cNvSpPr/>
          <p:nvPr/>
        </p:nvSpPr>
        <p:spPr>
          <a:xfrm>
            <a:off x="7795496" y="9644236"/>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3" name="Freeform 29">
            <a:extLst>
              <a:ext uri="{FF2B5EF4-FFF2-40B4-BE49-F238E27FC236}">
                <a16:creationId xmlns:a16="http://schemas.microsoft.com/office/drawing/2014/main" id="{C7FFC9FE-98C4-3DCA-D666-68E50F40EE53}"/>
              </a:ext>
            </a:extLst>
          </p:cNvPr>
          <p:cNvSpPr/>
          <p:nvPr/>
        </p:nvSpPr>
        <p:spPr>
          <a:xfrm>
            <a:off x="10853594" y="9644095"/>
            <a:ext cx="7467602" cy="642476"/>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63296" t="-1501126" r="-92940" b="-87664"/>
            </a:stretch>
          </a:blipFill>
        </p:spPr>
        <p:txBody>
          <a:bodyPr/>
          <a:lstStyle/>
          <a:p>
            <a:endParaRPr lang="es-EC" noProof="0" dirty="0"/>
          </a:p>
        </p:txBody>
      </p:sp>
      <p:sp>
        <p:nvSpPr>
          <p:cNvPr id="3" name="Freeform 7">
            <a:extLst>
              <a:ext uri="{FF2B5EF4-FFF2-40B4-BE49-F238E27FC236}">
                <a16:creationId xmlns:a16="http://schemas.microsoft.com/office/drawing/2014/main" id="{EC8FC08F-5382-3911-0B2D-F0AF720C94A2}"/>
              </a:ext>
            </a:extLst>
          </p:cNvPr>
          <p:cNvSpPr/>
          <p:nvPr/>
        </p:nvSpPr>
        <p:spPr>
          <a:xfrm>
            <a:off x="0" y="0"/>
            <a:ext cx="7795496" cy="266700"/>
          </a:xfrm>
          <a:custGeom>
            <a:avLst/>
            <a:gdLst/>
            <a:ahLst/>
            <a:cxnLst/>
            <a:rect l="l" t="t" r="r" b="b"/>
            <a:pathLst>
              <a:path w="7795496" h="10287000">
                <a:moveTo>
                  <a:pt x="0" y="0"/>
                </a:moveTo>
                <a:lnTo>
                  <a:pt x="7795496" y="0"/>
                </a:lnTo>
                <a:lnTo>
                  <a:pt x="7795496" y="10287000"/>
                </a:lnTo>
                <a:lnTo>
                  <a:pt x="0" y="10287000"/>
                </a:lnTo>
                <a:lnTo>
                  <a:pt x="0" y="0"/>
                </a:lnTo>
                <a:close/>
              </a:path>
            </a:pathLst>
          </a:custGeom>
          <a:blipFill>
            <a:blip r:embed="rId2"/>
            <a:stretch>
              <a:fillRect l="-4036" t="19" r="-35147" b="-3968263"/>
            </a:stretch>
          </a:blipFill>
        </p:spPr>
        <p:txBody>
          <a:bodyPr/>
          <a:lstStyle/>
          <a:p>
            <a:endParaRPr lang="es-EC" noProof="0" dirty="0"/>
          </a:p>
        </p:txBody>
      </p:sp>
      <p:pic>
        <p:nvPicPr>
          <p:cNvPr id="5" name="Imagen 4" descr="Dibujo con letras blancas&#10;&#10;El contenido generado por IA puede ser incorrecto.">
            <a:extLst>
              <a:ext uri="{FF2B5EF4-FFF2-40B4-BE49-F238E27FC236}">
                <a16:creationId xmlns:a16="http://schemas.microsoft.com/office/drawing/2014/main" id="{EC8F10ED-AD6E-5A70-CD75-FA3C0E1112F0}"/>
              </a:ext>
            </a:extLst>
          </p:cNvPr>
          <p:cNvPicPr>
            <a:picLocks noChangeAspect="1"/>
          </p:cNvPicPr>
          <p:nvPr/>
        </p:nvPicPr>
        <p:blipFill>
          <a:blip r:embed="rId3">
            <a:extLst>
              <a:ext uri="{28A0092B-C50C-407E-A947-70E740481C1C}">
                <a14:useLocalDpi xmlns:a14="http://schemas.microsoft.com/office/drawing/2010/main" val="0"/>
              </a:ext>
            </a:extLst>
          </a:blip>
          <a:srcRect t="3140"/>
          <a:stretch>
            <a:fillRect/>
          </a:stretch>
        </p:blipFill>
        <p:spPr>
          <a:xfrm>
            <a:off x="7592781" y="8471920"/>
            <a:ext cx="3463528" cy="1184590"/>
          </a:xfrm>
          <a:prstGeom prst="rect">
            <a:avLst/>
          </a:prstGeom>
        </p:spPr>
      </p:pic>
      <p:pic>
        <p:nvPicPr>
          <p:cNvPr id="2" name="Imagen 1">
            <a:extLst>
              <a:ext uri="{FF2B5EF4-FFF2-40B4-BE49-F238E27FC236}">
                <a16:creationId xmlns:a16="http://schemas.microsoft.com/office/drawing/2014/main" id="{8A834422-3C0E-BC1E-C86B-6826A0FAFBF7}"/>
              </a:ext>
            </a:extLst>
          </p:cNvPr>
          <p:cNvPicPr>
            <a:picLocks noChangeAspect="1"/>
          </p:cNvPicPr>
          <p:nvPr/>
        </p:nvPicPr>
        <p:blipFill>
          <a:blip r:embed="rId4" cstate="print">
            <a:extLst>
              <a:ext uri="{28A0092B-C50C-407E-A947-70E740481C1C}">
                <a14:useLocalDpi xmlns:a14="http://schemas.microsoft.com/office/drawing/2010/main" val="0"/>
              </a:ext>
            </a:extLst>
          </a:blip>
          <a:srcRect l="21022" t="20833" r="22160" b="20833"/>
          <a:stretch>
            <a:fillRect/>
          </a:stretch>
        </p:blipFill>
        <p:spPr>
          <a:xfrm>
            <a:off x="15468600" y="35728"/>
            <a:ext cx="2791627" cy="1513665"/>
          </a:xfrm>
          <a:prstGeom prst="rect">
            <a:avLst/>
          </a:prstGeom>
        </p:spPr>
      </p:pic>
      <p:sp>
        <p:nvSpPr>
          <p:cNvPr id="6" name="CuadroTexto 5">
            <a:extLst>
              <a:ext uri="{FF2B5EF4-FFF2-40B4-BE49-F238E27FC236}">
                <a16:creationId xmlns:a16="http://schemas.microsoft.com/office/drawing/2014/main" id="{2E47EA82-3DA6-21AF-A3B8-78FA2BDEBBA2}"/>
              </a:ext>
            </a:extLst>
          </p:cNvPr>
          <p:cNvSpPr txBox="1"/>
          <p:nvPr/>
        </p:nvSpPr>
        <p:spPr>
          <a:xfrm>
            <a:off x="609600" y="1549063"/>
            <a:ext cx="14706600" cy="954107"/>
          </a:xfrm>
          <a:prstGeom prst="rect">
            <a:avLst/>
          </a:prstGeom>
          <a:noFill/>
        </p:spPr>
        <p:txBody>
          <a:bodyPr wrap="square">
            <a:spAutoFit/>
          </a:bodyPr>
          <a:lstStyle/>
          <a:p>
            <a:pPr algn="just"/>
            <a:r>
              <a:rPr lang="es-ES" sz="2800" dirty="0">
                <a:solidFill>
                  <a:srgbClr val="000000"/>
                </a:solidFill>
                <a:latin typeface="Decalotype Bold" panose="020B0604020202020204" charset="0"/>
              </a:rPr>
              <a:t>Durante el año 2025, Conagopare Napo realizó varias actividades de capacitación para los 20 Gobiernos Parroquiales de Napo, mismas que se detallan a continuación: </a:t>
            </a:r>
            <a:endParaRPr lang="en-US" sz="2800" dirty="0">
              <a:solidFill>
                <a:srgbClr val="000000"/>
              </a:solidFill>
              <a:latin typeface="Decalotype Bold" panose="020B0604020202020204" charset="0"/>
            </a:endParaRPr>
          </a:p>
        </p:txBody>
      </p:sp>
      <p:sp>
        <p:nvSpPr>
          <p:cNvPr id="8" name="CuadroTexto 7">
            <a:extLst>
              <a:ext uri="{FF2B5EF4-FFF2-40B4-BE49-F238E27FC236}">
                <a16:creationId xmlns:a16="http://schemas.microsoft.com/office/drawing/2014/main" id="{D967CA18-3660-F47D-8BD3-C9927868A693}"/>
              </a:ext>
            </a:extLst>
          </p:cNvPr>
          <p:cNvSpPr txBox="1"/>
          <p:nvPr/>
        </p:nvSpPr>
        <p:spPr>
          <a:xfrm>
            <a:off x="533400" y="311209"/>
            <a:ext cx="14859000" cy="1015663"/>
          </a:xfrm>
          <a:prstGeom prst="rect">
            <a:avLst/>
          </a:prstGeom>
          <a:noFill/>
        </p:spPr>
        <p:txBody>
          <a:bodyPr wrap="square">
            <a:spAutoFit/>
          </a:bodyPr>
          <a:lstStyle/>
          <a:p>
            <a:pPr algn="ctr" defTabSz="914400" rtl="0" eaLnBrk="1" latinLnBrk="0" hangingPunct="1"/>
            <a:r>
              <a:rPr lang="es-ES" sz="6000" b="1" dirty="0">
                <a:solidFill>
                  <a:srgbClr val="191919"/>
                </a:solidFill>
                <a:latin typeface="Decalotype Bold" panose="020B0604020202020204" charset="0"/>
              </a:rPr>
              <a:t>CAPACITACIONES DE TALENTO HUMANO AÑO 2025</a:t>
            </a:r>
            <a:endParaRPr lang="es-EC" sz="6000" b="1" kern="1200" noProof="0" dirty="0">
              <a:solidFill>
                <a:srgbClr val="191919"/>
              </a:solidFill>
              <a:latin typeface="Decalotype Bold" panose="020B0604020202020204" charset="0"/>
            </a:endParaRPr>
          </a:p>
        </p:txBody>
      </p:sp>
      <p:graphicFrame>
        <p:nvGraphicFramePr>
          <p:cNvPr id="14" name="Tabla 13">
            <a:extLst>
              <a:ext uri="{FF2B5EF4-FFF2-40B4-BE49-F238E27FC236}">
                <a16:creationId xmlns:a16="http://schemas.microsoft.com/office/drawing/2014/main" id="{AEA902DB-2885-E0A6-2A84-BB89CBD0525A}"/>
              </a:ext>
            </a:extLst>
          </p:cNvPr>
          <p:cNvGraphicFramePr>
            <a:graphicFrameLocks noGrp="1"/>
          </p:cNvGraphicFramePr>
          <p:nvPr>
            <p:extLst>
              <p:ext uri="{D42A27DB-BD31-4B8C-83A1-F6EECF244321}">
                <p14:modId xmlns:p14="http://schemas.microsoft.com/office/powerpoint/2010/main" val="2074130589"/>
              </p:ext>
            </p:extLst>
          </p:nvPr>
        </p:nvGraphicFramePr>
        <p:xfrm>
          <a:off x="1785638" y="2804679"/>
          <a:ext cx="12997162" cy="5755387"/>
        </p:xfrm>
        <a:graphic>
          <a:graphicData uri="http://schemas.openxmlformats.org/drawingml/2006/table">
            <a:tbl>
              <a:tblPr>
                <a:tableStyleId>{5940675A-B579-460E-94D1-54222C63F5DA}</a:tableStyleId>
              </a:tblPr>
              <a:tblGrid>
                <a:gridCol w="744174">
                  <a:extLst>
                    <a:ext uri="{9D8B030D-6E8A-4147-A177-3AD203B41FA5}">
                      <a16:colId xmlns:a16="http://schemas.microsoft.com/office/drawing/2014/main" val="3512231592"/>
                    </a:ext>
                  </a:extLst>
                </a:gridCol>
                <a:gridCol w="2232520">
                  <a:extLst>
                    <a:ext uri="{9D8B030D-6E8A-4147-A177-3AD203B41FA5}">
                      <a16:colId xmlns:a16="http://schemas.microsoft.com/office/drawing/2014/main" val="1931627116"/>
                    </a:ext>
                  </a:extLst>
                </a:gridCol>
                <a:gridCol w="1822048">
                  <a:extLst>
                    <a:ext uri="{9D8B030D-6E8A-4147-A177-3AD203B41FA5}">
                      <a16:colId xmlns:a16="http://schemas.microsoft.com/office/drawing/2014/main" val="1950191586"/>
                    </a:ext>
                  </a:extLst>
                </a:gridCol>
                <a:gridCol w="1095878">
                  <a:extLst>
                    <a:ext uri="{9D8B030D-6E8A-4147-A177-3AD203B41FA5}">
                      <a16:colId xmlns:a16="http://schemas.microsoft.com/office/drawing/2014/main" val="1297882264"/>
                    </a:ext>
                  </a:extLst>
                </a:gridCol>
                <a:gridCol w="494237">
                  <a:extLst>
                    <a:ext uri="{9D8B030D-6E8A-4147-A177-3AD203B41FA5}">
                      <a16:colId xmlns:a16="http://schemas.microsoft.com/office/drawing/2014/main" val="1255575971"/>
                    </a:ext>
                  </a:extLst>
                </a:gridCol>
                <a:gridCol w="1351597">
                  <a:extLst>
                    <a:ext uri="{9D8B030D-6E8A-4147-A177-3AD203B41FA5}">
                      <a16:colId xmlns:a16="http://schemas.microsoft.com/office/drawing/2014/main" val="2585410089"/>
                    </a:ext>
                  </a:extLst>
                </a:gridCol>
                <a:gridCol w="1430766">
                  <a:extLst>
                    <a:ext uri="{9D8B030D-6E8A-4147-A177-3AD203B41FA5}">
                      <a16:colId xmlns:a16="http://schemas.microsoft.com/office/drawing/2014/main" val="1550345424"/>
                    </a:ext>
                  </a:extLst>
                </a:gridCol>
                <a:gridCol w="1081836">
                  <a:extLst>
                    <a:ext uri="{9D8B030D-6E8A-4147-A177-3AD203B41FA5}">
                      <a16:colId xmlns:a16="http://schemas.microsoft.com/office/drawing/2014/main" val="3069453553"/>
                    </a:ext>
                  </a:extLst>
                </a:gridCol>
                <a:gridCol w="1508964">
                  <a:extLst>
                    <a:ext uri="{9D8B030D-6E8A-4147-A177-3AD203B41FA5}">
                      <a16:colId xmlns:a16="http://schemas.microsoft.com/office/drawing/2014/main" val="3748761949"/>
                    </a:ext>
                  </a:extLst>
                </a:gridCol>
                <a:gridCol w="1235142">
                  <a:extLst>
                    <a:ext uri="{9D8B030D-6E8A-4147-A177-3AD203B41FA5}">
                      <a16:colId xmlns:a16="http://schemas.microsoft.com/office/drawing/2014/main" val="612622093"/>
                    </a:ext>
                  </a:extLst>
                </a:gridCol>
              </a:tblGrid>
              <a:tr h="268994">
                <a:tc gridSpan="10">
                  <a:txBody>
                    <a:bodyPr/>
                    <a:lstStyle/>
                    <a:p>
                      <a:pPr algn="ctr" fontAlgn="b">
                        <a:buNone/>
                      </a:pPr>
                      <a:r>
                        <a:rPr lang="en-US" sz="1400" u="none" strike="noStrike">
                          <a:effectLst/>
                          <a:latin typeface="Montserrat Bold" panose="020B0604020202020204" charset="0"/>
                        </a:rPr>
                        <a:t>CAPACITACIONES CONAGOPARE AÑO 2025</a:t>
                      </a:r>
                      <a:endParaRPr lang="en-US" sz="1400" b="1" i="0" u="none" strike="noStrike">
                        <a:solidFill>
                          <a:srgbClr val="000000"/>
                        </a:solidFill>
                        <a:effectLst/>
                        <a:latin typeface="Montserrat Bold" panose="020B0604020202020204" charset="0"/>
                      </a:endParaRPr>
                    </a:p>
                  </a:txBody>
                  <a:tcPr marL="4422" marR="4422" marT="4422"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28382868"/>
                  </a:ext>
                </a:extLst>
              </a:tr>
              <a:tr h="631550">
                <a:tc>
                  <a:txBody>
                    <a:bodyPr/>
                    <a:lstStyle/>
                    <a:p>
                      <a:pPr algn="ctr" fontAlgn="ctr">
                        <a:buNone/>
                      </a:pPr>
                      <a:r>
                        <a:rPr lang="en-US" sz="1400" u="none" strike="noStrike">
                          <a:effectLst/>
                          <a:latin typeface="Montserrat Bold" panose="020B0604020202020204" charset="0"/>
                        </a:rPr>
                        <a:t>N°</a:t>
                      </a:r>
                      <a:endParaRPr lang="en-US" sz="1400" b="1" i="0" u="none" strike="noStrike">
                        <a:solidFill>
                          <a:srgbClr val="000000"/>
                        </a:solidFill>
                        <a:effectLst/>
                        <a:latin typeface="Montserrat Bold" panose="020B0604020202020204" charset="0"/>
                      </a:endParaRPr>
                    </a:p>
                  </a:txBody>
                  <a:tcPr marL="4422" marR="4422" marT="4422" marB="0" anchor="ctr"/>
                </a:tc>
                <a:tc>
                  <a:txBody>
                    <a:bodyPr/>
                    <a:lstStyle/>
                    <a:p>
                      <a:pPr algn="ctr" fontAlgn="ctr">
                        <a:buNone/>
                      </a:pPr>
                      <a:r>
                        <a:rPr lang="en-US" sz="1400" u="none" strike="noStrike">
                          <a:effectLst/>
                          <a:latin typeface="Montserrat Bold" panose="020B0604020202020204" charset="0"/>
                        </a:rPr>
                        <a:t>Tema de Capacitación</a:t>
                      </a:r>
                      <a:endParaRPr lang="en-US" sz="1400" b="1" i="0" u="none" strike="noStrike">
                        <a:solidFill>
                          <a:srgbClr val="000000"/>
                        </a:solidFill>
                        <a:effectLst/>
                        <a:latin typeface="Montserrat Bold" panose="020B0604020202020204" charset="0"/>
                      </a:endParaRPr>
                    </a:p>
                  </a:txBody>
                  <a:tcPr marL="4422" marR="4422" marT="4422" marB="0" anchor="ctr"/>
                </a:tc>
                <a:tc>
                  <a:txBody>
                    <a:bodyPr/>
                    <a:lstStyle/>
                    <a:p>
                      <a:pPr algn="ctr" fontAlgn="ctr">
                        <a:buNone/>
                      </a:pPr>
                      <a:r>
                        <a:rPr lang="en-US" sz="1400" u="none" strike="noStrike">
                          <a:effectLst/>
                          <a:latin typeface="Montserrat Bold" panose="020B0604020202020204" charset="0"/>
                        </a:rPr>
                        <a:t>Público Objetivo</a:t>
                      </a:r>
                      <a:endParaRPr lang="en-US" sz="1400" b="1" i="0" u="none" strike="noStrike">
                        <a:solidFill>
                          <a:srgbClr val="000000"/>
                        </a:solidFill>
                        <a:effectLst/>
                        <a:latin typeface="Montserrat Bold" panose="020B0604020202020204" charset="0"/>
                      </a:endParaRPr>
                    </a:p>
                  </a:txBody>
                  <a:tcPr marL="4422" marR="4422" marT="4422" marB="0" anchor="ctr"/>
                </a:tc>
                <a:tc>
                  <a:txBody>
                    <a:bodyPr/>
                    <a:lstStyle/>
                    <a:p>
                      <a:pPr algn="ctr" fontAlgn="ctr">
                        <a:buNone/>
                      </a:pPr>
                      <a:r>
                        <a:rPr lang="en-US" sz="1400" u="none" strike="noStrike">
                          <a:effectLst/>
                          <a:latin typeface="Montserrat Bold" panose="020B0604020202020204" charset="0"/>
                        </a:rPr>
                        <a:t>Fecha</a:t>
                      </a:r>
                      <a:endParaRPr lang="en-US" sz="1400" b="1" i="0" u="none" strike="noStrike">
                        <a:solidFill>
                          <a:srgbClr val="000000"/>
                        </a:solidFill>
                        <a:effectLst/>
                        <a:latin typeface="Montserrat Bold" panose="020B0604020202020204" charset="0"/>
                      </a:endParaRPr>
                    </a:p>
                  </a:txBody>
                  <a:tcPr marL="4422" marR="4422" marT="4422" marB="0" anchor="ctr"/>
                </a:tc>
                <a:tc>
                  <a:txBody>
                    <a:bodyPr/>
                    <a:lstStyle/>
                    <a:p>
                      <a:pPr algn="ctr" fontAlgn="ctr">
                        <a:buNone/>
                      </a:pPr>
                      <a:r>
                        <a:rPr lang="en-US" sz="1400" u="none" strike="noStrike">
                          <a:effectLst/>
                          <a:latin typeface="Montserrat Bold" panose="020B0604020202020204" charset="0"/>
                        </a:rPr>
                        <a:t>Lugar</a:t>
                      </a:r>
                      <a:endParaRPr lang="en-US" sz="1400" b="1" i="0" u="none" strike="noStrike">
                        <a:solidFill>
                          <a:srgbClr val="000000"/>
                        </a:solidFill>
                        <a:effectLst/>
                        <a:latin typeface="Montserrat Bold" panose="020B0604020202020204" charset="0"/>
                      </a:endParaRPr>
                    </a:p>
                  </a:txBody>
                  <a:tcPr marL="4422" marR="4422" marT="4422" marB="0" anchor="ctr"/>
                </a:tc>
                <a:tc>
                  <a:txBody>
                    <a:bodyPr/>
                    <a:lstStyle/>
                    <a:p>
                      <a:pPr algn="ctr" fontAlgn="ctr">
                        <a:buNone/>
                      </a:pPr>
                      <a:r>
                        <a:rPr lang="en-US" sz="1400" u="none" strike="noStrike">
                          <a:effectLst/>
                          <a:latin typeface="Montserrat Bold" panose="020B0604020202020204" charset="0"/>
                        </a:rPr>
                        <a:t>Facilitador/a</a:t>
                      </a:r>
                      <a:endParaRPr lang="en-US" sz="1400" b="1" i="0" u="none" strike="noStrike">
                        <a:solidFill>
                          <a:srgbClr val="000000"/>
                        </a:solidFill>
                        <a:effectLst/>
                        <a:latin typeface="Montserrat Bold" panose="020B0604020202020204" charset="0"/>
                      </a:endParaRPr>
                    </a:p>
                  </a:txBody>
                  <a:tcPr marL="4422" marR="4422" marT="4422" marB="0" anchor="ctr"/>
                </a:tc>
                <a:tc>
                  <a:txBody>
                    <a:bodyPr/>
                    <a:lstStyle/>
                    <a:p>
                      <a:pPr algn="ctr" fontAlgn="ctr">
                        <a:buNone/>
                      </a:pPr>
                      <a:r>
                        <a:rPr lang="en-US" sz="1400" u="none" strike="noStrike">
                          <a:effectLst/>
                          <a:latin typeface="Montserrat Bold" panose="020B0604020202020204" charset="0"/>
                        </a:rPr>
                        <a:t>Metodología</a:t>
                      </a:r>
                      <a:endParaRPr lang="en-US" sz="1400" b="1" i="0" u="none" strike="noStrike">
                        <a:solidFill>
                          <a:srgbClr val="000000"/>
                        </a:solidFill>
                        <a:effectLst/>
                        <a:latin typeface="Montserrat Bold" panose="020B0604020202020204" charset="0"/>
                      </a:endParaRPr>
                    </a:p>
                  </a:txBody>
                  <a:tcPr marL="4422" marR="4422" marT="4422" marB="0" anchor="ctr"/>
                </a:tc>
                <a:tc>
                  <a:txBody>
                    <a:bodyPr/>
                    <a:lstStyle/>
                    <a:p>
                      <a:pPr algn="ctr" fontAlgn="ctr">
                        <a:buNone/>
                      </a:pPr>
                      <a:r>
                        <a:rPr lang="en-US" sz="1400" u="none" strike="noStrike">
                          <a:effectLst/>
                          <a:latin typeface="Montserrat Bold" panose="020B0604020202020204" charset="0"/>
                        </a:rPr>
                        <a:t>Aliados Estratégicos</a:t>
                      </a:r>
                      <a:endParaRPr lang="en-US" sz="1400" b="1" i="0" u="none" strike="noStrike">
                        <a:solidFill>
                          <a:srgbClr val="000000"/>
                        </a:solidFill>
                        <a:effectLst/>
                        <a:latin typeface="Montserrat Bold" panose="020B0604020202020204" charset="0"/>
                      </a:endParaRPr>
                    </a:p>
                  </a:txBody>
                  <a:tcPr marL="4422" marR="4422" marT="4422" marB="0" anchor="ctr"/>
                </a:tc>
                <a:tc>
                  <a:txBody>
                    <a:bodyPr/>
                    <a:lstStyle/>
                    <a:p>
                      <a:pPr algn="ctr" fontAlgn="ctr">
                        <a:buNone/>
                      </a:pPr>
                      <a:r>
                        <a:rPr lang="en-US" sz="1400" u="none" strike="noStrike">
                          <a:effectLst/>
                          <a:latin typeface="Montserrat Bold" panose="020B0604020202020204" charset="0"/>
                        </a:rPr>
                        <a:t>Recursos Necesarios</a:t>
                      </a:r>
                      <a:endParaRPr lang="en-US" sz="1400" b="1" i="0" u="none" strike="noStrike">
                        <a:solidFill>
                          <a:srgbClr val="000000"/>
                        </a:solidFill>
                        <a:effectLst/>
                        <a:latin typeface="Montserrat Bold" panose="020B0604020202020204" charset="0"/>
                      </a:endParaRPr>
                    </a:p>
                  </a:txBody>
                  <a:tcPr marL="4422" marR="4422" marT="4422" marB="0" anchor="ctr"/>
                </a:tc>
                <a:tc>
                  <a:txBody>
                    <a:bodyPr/>
                    <a:lstStyle/>
                    <a:p>
                      <a:pPr algn="ctr" fontAlgn="ctr">
                        <a:buNone/>
                      </a:pPr>
                      <a:r>
                        <a:rPr lang="en-US" sz="1400" u="none" strike="noStrike">
                          <a:effectLst/>
                          <a:latin typeface="Montserrat Bold" panose="020B0604020202020204" charset="0"/>
                        </a:rPr>
                        <a:t>Evidencias</a:t>
                      </a:r>
                      <a:endParaRPr lang="en-US" sz="1400" b="1" i="0" u="none" strike="noStrike">
                        <a:solidFill>
                          <a:srgbClr val="000000"/>
                        </a:solidFill>
                        <a:effectLst/>
                        <a:latin typeface="Montserrat Bold" panose="020B0604020202020204" charset="0"/>
                      </a:endParaRPr>
                    </a:p>
                  </a:txBody>
                  <a:tcPr marL="4422" marR="4422" marT="4422" marB="0" anchor="ctr"/>
                </a:tc>
                <a:extLst>
                  <a:ext uri="{0D108BD9-81ED-4DB2-BD59-A6C34878D82A}">
                    <a16:rowId xmlns:a16="http://schemas.microsoft.com/office/drawing/2014/main" val="2663164239"/>
                  </a:ext>
                </a:extLst>
              </a:tr>
              <a:tr h="1473619">
                <a:tc>
                  <a:txBody>
                    <a:bodyPr/>
                    <a:lstStyle/>
                    <a:p>
                      <a:pPr algn="ctr" fontAlgn="ctr">
                        <a:buNone/>
                      </a:pPr>
                      <a:r>
                        <a:rPr lang="en-US" sz="1400" u="none" strike="noStrike">
                          <a:effectLst/>
                          <a:latin typeface="Montserrat Bold" panose="020B0604020202020204" charset="0"/>
                        </a:rPr>
                        <a:t>1</a:t>
                      </a:r>
                      <a:endParaRPr lang="en-US" sz="1400" b="0" i="0" u="none" strike="noStrike">
                        <a:solidFill>
                          <a:srgbClr val="000000"/>
                        </a:solidFill>
                        <a:effectLst/>
                        <a:latin typeface="Montserrat Bold" panose="020B0604020202020204" charset="0"/>
                      </a:endParaRPr>
                    </a:p>
                  </a:txBody>
                  <a:tcPr marL="4422" marR="4422" marT="4422" marB="0" anchor="ctr"/>
                </a:tc>
                <a:tc>
                  <a:txBody>
                    <a:bodyPr/>
                    <a:lstStyle/>
                    <a:p>
                      <a:pPr algn="l" fontAlgn="ctr">
                        <a:buNone/>
                      </a:pPr>
                      <a:r>
                        <a:rPr lang="es-ES" sz="1400" u="none" strike="noStrike">
                          <a:effectLst/>
                          <a:latin typeface="Montserrat Bold" panose="020B0604020202020204" charset="0"/>
                        </a:rPr>
                        <a:t>Proceso de Rendición de Cuentas para el período fiscal 2024, dirigido a Técnicos y Autoridades.</a:t>
                      </a:r>
                      <a:endParaRPr lang="es-ES" sz="1400" b="0" i="0" u="none" strike="noStrike">
                        <a:solidFill>
                          <a:srgbClr val="000000"/>
                        </a:solidFill>
                        <a:effectLst/>
                        <a:latin typeface="Montserrat Bold" panose="020B0604020202020204" charset="0"/>
                      </a:endParaRPr>
                    </a:p>
                  </a:txBody>
                  <a:tcPr marL="4422" marR="4422" marT="4422" marB="0" anchor="ctr"/>
                </a:tc>
                <a:tc>
                  <a:txBody>
                    <a:bodyPr/>
                    <a:lstStyle/>
                    <a:p>
                      <a:pPr algn="l" fontAlgn="ctr">
                        <a:buNone/>
                      </a:pPr>
                      <a:r>
                        <a:rPr lang="es-ES" sz="1400" u="none" strike="noStrike" dirty="0">
                          <a:effectLst/>
                          <a:latin typeface="Montserrat Bold" panose="020B0604020202020204" charset="0"/>
                        </a:rPr>
                        <a:t>Presidentes/as, vocales y personal técnico  de los 20 </a:t>
                      </a:r>
                      <a:r>
                        <a:rPr lang="es-ES" sz="1400" u="none" strike="noStrike" dirty="0" err="1">
                          <a:effectLst/>
                          <a:latin typeface="Montserrat Bold" panose="020B0604020202020204" charset="0"/>
                        </a:rPr>
                        <a:t>GADs</a:t>
                      </a:r>
                      <a:r>
                        <a:rPr lang="es-ES" sz="1400" u="none" strike="noStrike" dirty="0">
                          <a:effectLst/>
                          <a:latin typeface="Montserrat Bold" panose="020B0604020202020204" charset="0"/>
                        </a:rPr>
                        <a:t> parroquiales de Napo</a:t>
                      </a:r>
                      <a:endParaRPr lang="es-ES" sz="1400" b="0" i="0" u="none" strike="noStrike" dirty="0">
                        <a:solidFill>
                          <a:srgbClr val="000000"/>
                        </a:solidFill>
                        <a:effectLst/>
                        <a:latin typeface="Montserrat Bold" panose="020B0604020202020204" charset="0"/>
                      </a:endParaRPr>
                    </a:p>
                  </a:txBody>
                  <a:tcPr marL="4422" marR="4422" marT="4422" marB="0" anchor="ctr"/>
                </a:tc>
                <a:tc>
                  <a:txBody>
                    <a:bodyPr/>
                    <a:lstStyle/>
                    <a:p>
                      <a:pPr algn="r" fontAlgn="ctr">
                        <a:buNone/>
                      </a:pPr>
                      <a:r>
                        <a:rPr lang="en-US" sz="1400" u="none" strike="noStrike" dirty="0">
                          <a:effectLst/>
                          <a:latin typeface="Montserrat Bold" panose="020B0604020202020204" charset="0"/>
                        </a:rPr>
                        <a:t>14/03/2025</a:t>
                      </a:r>
                      <a:endParaRPr lang="en-US" sz="1400" b="0" i="0" u="none" strike="noStrike" dirty="0">
                        <a:solidFill>
                          <a:srgbClr val="000000"/>
                        </a:solidFill>
                        <a:effectLst/>
                        <a:latin typeface="Montserrat Bold" panose="020B0604020202020204" charset="0"/>
                      </a:endParaRPr>
                    </a:p>
                  </a:txBody>
                  <a:tcPr marL="4422" marR="4422" marT="4422" marB="0" anchor="ctr"/>
                </a:tc>
                <a:tc>
                  <a:txBody>
                    <a:bodyPr/>
                    <a:lstStyle/>
                    <a:p>
                      <a:pPr algn="ctr" fontAlgn="ctr">
                        <a:buNone/>
                      </a:pPr>
                      <a:r>
                        <a:rPr lang="en-US" sz="1400" u="none" strike="noStrike">
                          <a:effectLst/>
                          <a:latin typeface="Montserrat Bold" panose="020B0604020202020204" charset="0"/>
                        </a:rPr>
                        <a:t>Tena</a:t>
                      </a:r>
                      <a:endParaRPr lang="en-US" sz="1400" b="0" i="0" u="none" strike="noStrike">
                        <a:solidFill>
                          <a:srgbClr val="000000"/>
                        </a:solidFill>
                        <a:effectLst/>
                        <a:latin typeface="Montserrat Bold" panose="020B0604020202020204" charset="0"/>
                      </a:endParaRPr>
                    </a:p>
                  </a:txBody>
                  <a:tcPr marL="4422" marR="4422" marT="4422" marB="0" anchor="ctr"/>
                </a:tc>
                <a:tc>
                  <a:txBody>
                    <a:bodyPr/>
                    <a:lstStyle/>
                    <a:p>
                      <a:pPr algn="ctr" fontAlgn="ctr">
                        <a:buNone/>
                      </a:pPr>
                      <a:r>
                        <a:rPr lang="en-US" sz="1400" u="none" strike="noStrike">
                          <a:effectLst/>
                          <a:latin typeface="Montserrat Bold" panose="020B0604020202020204" charset="0"/>
                        </a:rPr>
                        <a:t>Especialista externo</a:t>
                      </a:r>
                      <a:endParaRPr lang="en-US" sz="1400" b="0" i="0" u="none" strike="noStrike">
                        <a:solidFill>
                          <a:srgbClr val="000000"/>
                        </a:solidFill>
                        <a:effectLst/>
                        <a:latin typeface="Montserrat Bold" panose="020B0604020202020204" charset="0"/>
                      </a:endParaRPr>
                    </a:p>
                  </a:txBody>
                  <a:tcPr marL="4422" marR="4422" marT="4422" marB="0" anchor="ctr"/>
                </a:tc>
                <a:tc>
                  <a:txBody>
                    <a:bodyPr/>
                    <a:lstStyle/>
                    <a:p>
                      <a:pPr algn="l" fontAlgn="ctr">
                        <a:buNone/>
                      </a:pPr>
                      <a:r>
                        <a:rPr lang="en-US" sz="1400" u="none" strike="noStrike">
                          <a:effectLst/>
                          <a:latin typeface="Montserrat Bold" panose="020B0604020202020204" charset="0"/>
                        </a:rPr>
                        <a:t>Capacitación</a:t>
                      </a:r>
                      <a:endParaRPr lang="en-US" sz="1400" b="0" i="0" u="none" strike="noStrike">
                        <a:solidFill>
                          <a:srgbClr val="000000"/>
                        </a:solidFill>
                        <a:effectLst/>
                        <a:latin typeface="Montserrat Bold" panose="020B0604020202020204" charset="0"/>
                      </a:endParaRPr>
                    </a:p>
                  </a:txBody>
                  <a:tcPr marL="4422" marR="4422" marT="4422" marB="0" anchor="ctr"/>
                </a:tc>
                <a:tc>
                  <a:txBody>
                    <a:bodyPr/>
                    <a:lstStyle/>
                    <a:p>
                      <a:pPr algn="ctr" fontAlgn="ctr">
                        <a:buNone/>
                      </a:pPr>
                      <a:r>
                        <a:rPr lang="en-US" sz="1400" u="none" strike="noStrike">
                          <a:effectLst/>
                          <a:latin typeface="Montserrat Bold" panose="020B0604020202020204" charset="0"/>
                        </a:rPr>
                        <a:t>CPCCS</a:t>
                      </a:r>
                      <a:endParaRPr lang="en-US" sz="1400" b="0" i="0" u="none" strike="noStrike">
                        <a:solidFill>
                          <a:srgbClr val="000000"/>
                        </a:solidFill>
                        <a:effectLst/>
                        <a:latin typeface="Montserrat Bold" panose="020B0604020202020204" charset="0"/>
                      </a:endParaRPr>
                    </a:p>
                  </a:txBody>
                  <a:tcPr marL="4422" marR="4422" marT="4422" marB="0" anchor="ctr"/>
                </a:tc>
                <a:tc>
                  <a:txBody>
                    <a:bodyPr/>
                    <a:lstStyle/>
                    <a:p>
                      <a:pPr algn="ctr" fontAlgn="ctr">
                        <a:buNone/>
                      </a:pPr>
                      <a:r>
                        <a:rPr lang="en-US" sz="1400" u="none" strike="noStrike" dirty="0" err="1">
                          <a:effectLst/>
                          <a:latin typeface="Montserrat Bold" panose="020B0604020202020204" charset="0"/>
                        </a:rPr>
                        <a:t>Proyector</a:t>
                      </a:r>
                      <a:r>
                        <a:rPr lang="en-US" sz="1400" u="none" strike="noStrike" dirty="0">
                          <a:effectLst/>
                          <a:latin typeface="Montserrat Bold" panose="020B0604020202020204" charset="0"/>
                        </a:rPr>
                        <a:t> y </a:t>
                      </a:r>
                      <a:r>
                        <a:rPr lang="en-US" sz="1400" u="none" strike="noStrike" dirty="0" err="1">
                          <a:effectLst/>
                          <a:latin typeface="Montserrat Bold" panose="020B0604020202020204" charset="0"/>
                        </a:rPr>
                        <a:t>diapositivas</a:t>
                      </a:r>
                      <a:endParaRPr lang="en-US" sz="1400" b="0" i="0" u="none" strike="noStrike" dirty="0">
                        <a:solidFill>
                          <a:srgbClr val="000000"/>
                        </a:solidFill>
                        <a:effectLst/>
                        <a:latin typeface="Montserrat Bold" panose="020B0604020202020204" charset="0"/>
                      </a:endParaRPr>
                    </a:p>
                  </a:txBody>
                  <a:tcPr marL="4422" marR="4422" marT="4422" marB="0" anchor="ctr"/>
                </a:tc>
                <a:tc>
                  <a:txBody>
                    <a:bodyPr/>
                    <a:lstStyle/>
                    <a:p>
                      <a:pPr algn="l" fontAlgn="ctr">
                        <a:buNone/>
                      </a:pPr>
                      <a:r>
                        <a:rPr lang="en-US" sz="1400" u="none" strike="noStrike">
                          <a:effectLst/>
                          <a:latin typeface="Montserrat Bold" panose="020B0604020202020204" charset="0"/>
                        </a:rPr>
                        <a:t>Registro fotográfico y Registro de asistencia</a:t>
                      </a:r>
                      <a:endParaRPr lang="en-US" sz="1400" b="0" i="0" u="none" strike="noStrike">
                        <a:solidFill>
                          <a:srgbClr val="000000"/>
                        </a:solidFill>
                        <a:effectLst/>
                        <a:latin typeface="Montserrat Bold" panose="020B0604020202020204" charset="0"/>
                      </a:endParaRPr>
                    </a:p>
                  </a:txBody>
                  <a:tcPr marL="4422" marR="4422" marT="4422" marB="0" anchor="ctr"/>
                </a:tc>
                <a:extLst>
                  <a:ext uri="{0D108BD9-81ED-4DB2-BD59-A6C34878D82A}">
                    <a16:rowId xmlns:a16="http://schemas.microsoft.com/office/drawing/2014/main" val="46258966"/>
                  </a:ext>
                </a:extLst>
              </a:tr>
              <a:tr h="1684136">
                <a:tc>
                  <a:txBody>
                    <a:bodyPr/>
                    <a:lstStyle/>
                    <a:p>
                      <a:pPr algn="ctr" fontAlgn="ctr">
                        <a:buNone/>
                      </a:pPr>
                      <a:r>
                        <a:rPr lang="en-US" sz="1400" u="none" strike="noStrike">
                          <a:effectLst/>
                          <a:latin typeface="Montserrat Bold" panose="020B0604020202020204" charset="0"/>
                        </a:rPr>
                        <a:t>2</a:t>
                      </a:r>
                      <a:endParaRPr lang="en-US" sz="1400" b="0" i="0" u="none" strike="noStrike">
                        <a:solidFill>
                          <a:srgbClr val="000000"/>
                        </a:solidFill>
                        <a:effectLst/>
                        <a:latin typeface="Montserrat Bold" panose="020B0604020202020204" charset="0"/>
                      </a:endParaRPr>
                    </a:p>
                  </a:txBody>
                  <a:tcPr marL="4422" marR="4422" marT="4422" marB="0" anchor="ctr"/>
                </a:tc>
                <a:tc>
                  <a:txBody>
                    <a:bodyPr/>
                    <a:lstStyle/>
                    <a:p>
                      <a:pPr algn="l" fontAlgn="ctr">
                        <a:buNone/>
                      </a:pPr>
                      <a:r>
                        <a:rPr lang="es-ES" sz="1400" u="none" strike="noStrike">
                          <a:effectLst/>
                          <a:latin typeface="Montserrat Bold" panose="020B0604020202020204" charset="0"/>
                        </a:rPr>
                        <a:t>Productos y servicios del Banco de Desarrollo del Ecuador - BDE.</a:t>
                      </a:r>
                      <a:endParaRPr lang="es-ES" sz="1400" b="0" i="0" u="none" strike="noStrike">
                        <a:solidFill>
                          <a:srgbClr val="000000"/>
                        </a:solidFill>
                        <a:effectLst/>
                        <a:latin typeface="Montserrat Bold" panose="020B0604020202020204" charset="0"/>
                      </a:endParaRPr>
                    </a:p>
                  </a:txBody>
                  <a:tcPr marL="4422" marR="4422" marT="4422" marB="0" anchor="ctr"/>
                </a:tc>
                <a:tc>
                  <a:txBody>
                    <a:bodyPr/>
                    <a:lstStyle/>
                    <a:p>
                      <a:pPr algn="l" fontAlgn="ctr">
                        <a:buNone/>
                      </a:pPr>
                      <a:r>
                        <a:rPr lang="es-ES" sz="1400" u="none" strike="noStrike">
                          <a:effectLst/>
                          <a:latin typeface="Montserrat Bold" panose="020B0604020202020204" charset="0"/>
                        </a:rPr>
                        <a:t>Presidentes/as, vocales y personal técnico y administrativo de los 20 GADs parroquiales de Napo</a:t>
                      </a:r>
                      <a:endParaRPr lang="es-ES" sz="1400" b="0" i="0" u="none" strike="noStrike">
                        <a:solidFill>
                          <a:srgbClr val="000000"/>
                        </a:solidFill>
                        <a:effectLst/>
                        <a:latin typeface="Montserrat Bold" panose="020B0604020202020204" charset="0"/>
                      </a:endParaRPr>
                    </a:p>
                  </a:txBody>
                  <a:tcPr marL="4422" marR="4422" marT="4422" marB="0" anchor="ctr"/>
                </a:tc>
                <a:tc>
                  <a:txBody>
                    <a:bodyPr/>
                    <a:lstStyle/>
                    <a:p>
                      <a:pPr algn="r" fontAlgn="ctr">
                        <a:buNone/>
                      </a:pPr>
                      <a:r>
                        <a:rPr lang="en-US" sz="1400" u="none" strike="noStrike" dirty="0">
                          <a:effectLst/>
                          <a:latin typeface="Montserrat Bold" panose="020B0604020202020204" charset="0"/>
                        </a:rPr>
                        <a:t>17/03/2025</a:t>
                      </a:r>
                      <a:endParaRPr lang="en-US" sz="1400" b="0" i="0" u="none" strike="noStrike" dirty="0">
                        <a:solidFill>
                          <a:srgbClr val="000000"/>
                        </a:solidFill>
                        <a:effectLst/>
                        <a:latin typeface="Montserrat Bold" panose="020B0604020202020204" charset="0"/>
                      </a:endParaRPr>
                    </a:p>
                  </a:txBody>
                  <a:tcPr marL="4422" marR="4422" marT="4422" marB="0" anchor="ctr"/>
                </a:tc>
                <a:tc>
                  <a:txBody>
                    <a:bodyPr/>
                    <a:lstStyle/>
                    <a:p>
                      <a:pPr algn="ctr" fontAlgn="ctr">
                        <a:buNone/>
                      </a:pPr>
                      <a:r>
                        <a:rPr lang="en-US" sz="1400" u="none" strike="noStrike" dirty="0">
                          <a:effectLst/>
                          <a:latin typeface="Montserrat Bold" panose="020B0604020202020204" charset="0"/>
                        </a:rPr>
                        <a:t>Tena</a:t>
                      </a:r>
                      <a:endParaRPr lang="en-US" sz="1400" b="0" i="0" u="none" strike="noStrike" dirty="0">
                        <a:solidFill>
                          <a:srgbClr val="000000"/>
                        </a:solidFill>
                        <a:effectLst/>
                        <a:latin typeface="Montserrat Bold" panose="020B0604020202020204" charset="0"/>
                      </a:endParaRPr>
                    </a:p>
                  </a:txBody>
                  <a:tcPr marL="4422" marR="4422" marT="4422" marB="0" anchor="ctr"/>
                </a:tc>
                <a:tc>
                  <a:txBody>
                    <a:bodyPr/>
                    <a:lstStyle/>
                    <a:p>
                      <a:pPr algn="ctr" fontAlgn="ctr">
                        <a:buNone/>
                      </a:pPr>
                      <a:r>
                        <a:rPr lang="en-US" sz="1400" u="none" strike="noStrike" dirty="0" err="1">
                          <a:effectLst/>
                          <a:latin typeface="Montserrat Bold" panose="020B0604020202020204" charset="0"/>
                        </a:rPr>
                        <a:t>Especialista</a:t>
                      </a:r>
                      <a:r>
                        <a:rPr lang="en-US" sz="1400" u="none" strike="noStrike" dirty="0">
                          <a:effectLst/>
                          <a:latin typeface="Montserrat Bold" panose="020B0604020202020204" charset="0"/>
                        </a:rPr>
                        <a:t> </a:t>
                      </a:r>
                      <a:r>
                        <a:rPr lang="en-US" sz="1400" u="none" strike="noStrike" dirty="0" err="1">
                          <a:effectLst/>
                          <a:latin typeface="Montserrat Bold" panose="020B0604020202020204" charset="0"/>
                        </a:rPr>
                        <a:t>externo</a:t>
                      </a:r>
                      <a:endParaRPr lang="en-US" sz="1400" b="0" i="0" u="none" strike="noStrike" dirty="0">
                        <a:solidFill>
                          <a:srgbClr val="000000"/>
                        </a:solidFill>
                        <a:effectLst/>
                        <a:latin typeface="Montserrat Bold" panose="020B0604020202020204" charset="0"/>
                      </a:endParaRPr>
                    </a:p>
                  </a:txBody>
                  <a:tcPr marL="4422" marR="4422" marT="4422" marB="0" anchor="ctr"/>
                </a:tc>
                <a:tc>
                  <a:txBody>
                    <a:bodyPr/>
                    <a:lstStyle/>
                    <a:p>
                      <a:pPr algn="l" fontAlgn="ctr">
                        <a:buNone/>
                      </a:pPr>
                      <a:r>
                        <a:rPr lang="en-US" sz="1400" u="none" strike="noStrike" dirty="0">
                          <a:effectLst/>
                          <a:latin typeface="Montserrat Bold" panose="020B0604020202020204" charset="0"/>
                        </a:rPr>
                        <a:t>Taller </a:t>
                      </a:r>
                      <a:r>
                        <a:rPr lang="en-US" sz="1400" u="none" strike="noStrike" dirty="0" err="1">
                          <a:effectLst/>
                          <a:latin typeface="Montserrat Bold" panose="020B0604020202020204" charset="0"/>
                        </a:rPr>
                        <a:t>participativo</a:t>
                      </a:r>
                      <a:endParaRPr lang="en-US" sz="1400" b="0" i="0" u="none" strike="noStrike" dirty="0">
                        <a:solidFill>
                          <a:srgbClr val="000000"/>
                        </a:solidFill>
                        <a:effectLst/>
                        <a:latin typeface="Montserrat Bold" panose="020B0604020202020204" charset="0"/>
                      </a:endParaRPr>
                    </a:p>
                  </a:txBody>
                  <a:tcPr marL="4422" marR="4422" marT="4422" marB="0" anchor="ctr"/>
                </a:tc>
                <a:tc>
                  <a:txBody>
                    <a:bodyPr/>
                    <a:lstStyle/>
                    <a:p>
                      <a:pPr algn="ctr" fontAlgn="ctr">
                        <a:buNone/>
                      </a:pPr>
                      <a:r>
                        <a:rPr lang="en-US" sz="1400" u="none" strike="noStrike">
                          <a:effectLst/>
                          <a:latin typeface="Montserrat Bold" panose="020B0604020202020204" charset="0"/>
                        </a:rPr>
                        <a:t>BDE</a:t>
                      </a:r>
                      <a:endParaRPr lang="en-US" sz="1400" b="0" i="0" u="none" strike="noStrike">
                        <a:solidFill>
                          <a:srgbClr val="000000"/>
                        </a:solidFill>
                        <a:effectLst/>
                        <a:latin typeface="Montserrat Bold" panose="020B0604020202020204" charset="0"/>
                      </a:endParaRPr>
                    </a:p>
                  </a:txBody>
                  <a:tcPr marL="4422" marR="4422" marT="4422" marB="0" anchor="ctr"/>
                </a:tc>
                <a:tc>
                  <a:txBody>
                    <a:bodyPr/>
                    <a:lstStyle/>
                    <a:p>
                      <a:pPr algn="ctr" fontAlgn="ctr">
                        <a:buNone/>
                      </a:pPr>
                      <a:r>
                        <a:rPr lang="en-US" sz="1400" u="none" strike="noStrike">
                          <a:effectLst/>
                          <a:latin typeface="Montserrat Bold" panose="020B0604020202020204" charset="0"/>
                        </a:rPr>
                        <a:t>Proyector y diapositivas</a:t>
                      </a:r>
                      <a:endParaRPr lang="en-US" sz="1400" b="0" i="0" u="none" strike="noStrike">
                        <a:solidFill>
                          <a:srgbClr val="000000"/>
                        </a:solidFill>
                        <a:effectLst/>
                        <a:latin typeface="Montserrat Bold" panose="020B0604020202020204" charset="0"/>
                      </a:endParaRPr>
                    </a:p>
                  </a:txBody>
                  <a:tcPr marL="4422" marR="4422" marT="4422" marB="0" anchor="ctr"/>
                </a:tc>
                <a:tc>
                  <a:txBody>
                    <a:bodyPr/>
                    <a:lstStyle/>
                    <a:p>
                      <a:pPr algn="l" fontAlgn="ctr">
                        <a:buNone/>
                      </a:pPr>
                      <a:r>
                        <a:rPr lang="en-US" sz="1400" u="none" strike="noStrike" dirty="0">
                          <a:effectLst/>
                          <a:latin typeface="Montserrat Bold" panose="020B0604020202020204" charset="0"/>
                        </a:rPr>
                        <a:t>Registro </a:t>
                      </a:r>
                      <a:r>
                        <a:rPr lang="en-US" sz="1400" u="none" strike="noStrike" dirty="0" err="1">
                          <a:effectLst/>
                          <a:latin typeface="Montserrat Bold" panose="020B0604020202020204" charset="0"/>
                        </a:rPr>
                        <a:t>fotográfico</a:t>
                      </a:r>
                      <a:r>
                        <a:rPr lang="en-US" sz="1400" u="none" strike="noStrike" dirty="0">
                          <a:effectLst/>
                          <a:latin typeface="Montserrat Bold" panose="020B0604020202020204" charset="0"/>
                        </a:rPr>
                        <a:t> y Registro de </a:t>
                      </a:r>
                      <a:r>
                        <a:rPr lang="en-US" sz="1400" u="none" strike="noStrike" dirty="0" err="1">
                          <a:effectLst/>
                          <a:latin typeface="Montserrat Bold" panose="020B0604020202020204" charset="0"/>
                        </a:rPr>
                        <a:t>asistencia</a:t>
                      </a:r>
                      <a:endParaRPr lang="en-US" sz="1400" b="0" i="0" u="none" strike="noStrike" dirty="0">
                        <a:solidFill>
                          <a:srgbClr val="000000"/>
                        </a:solidFill>
                        <a:effectLst/>
                        <a:latin typeface="Montserrat Bold" panose="020B0604020202020204" charset="0"/>
                      </a:endParaRPr>
                    </a:p>
                  </a:txBody>
                  <a:tcPr marL="4422" marR="4422" marT="4422" marB="0" anchor="ctr"/>
                </a:tc>
                <a:extLst>
                  <a:ext uri="{0D108BD9-81ED-4DB2-BD59-A6C34878D82A}">
                    <a16:rowId xmlns:a16="http://schemas.microsoft.com/office/drawing/2014/main" val="3414347196"/>
                  </a:ext>
                </a:extLst>
              </a:tr>
              <a:tr h="1684136">
                <a:tc>
                  <a:txBody>
                    <a:bodyPr/>
                    <a:lstStyle/>
                    <a:p>
                      <a:pPr algn="ctr" fontAlgn="ctr">
                        <a:buNone/>
                      </a:pPr>
                      <a:r>
                        <a:rPr lang="en-US" sz="1400" u="none" strike="noStrike">
                          <a:effectLst/>
                          <a:latin typeface="Montserrat Bold" panose="020B0604020202020204" charset="0"/>
                        </a:rPr>
                        <a:t>3</a:t>
                      </a:r>
                      <a:endParaRPr lang="en-US" sz="1400" b="0" i="0" u="none" strike="noStrike">
                        <a:solidFill>
                          <a:srgbClr val="000000"/>
                        </a:solidFill>
                        <a:effectLst/>
                        <a:latin typeface="Montserrat Bold" panose="020B0604020202020204" charset="0"/>
                      </a:endParaRPr>
                    </a:p>
                  </a:txBody>
                  <a:tcPr marL="4422" marR="4422" marT="4422" marB="0" anchor="ctr"/>
                </a:tc>
                <a:tc>
                  <a:txBody>
                    <a:bodyPr/>
                    <a:lstStyle/>
                    <a:p>
                      <a:pPr algn="l" fontAlgn="ctr">
                        <a:buNone/>
                      </a:pPr>
                      <a:r>
                        <a:rPr lang="es-ES" sz="1400" u="none" strike="noStrike">
                          <a:effectLst/>
                          <a:latin typeface="Montserrat Bold" panose="020B0604020202020204" charset="0"/>
                        </a:rPr>
                        <a:t>Principales resultados del Censo Nacional y Ecuador en Cifras</a:t>
                      </a:r>
                      <a:endParaRPr lang="es-ES" sz="1400" b="0" i="0" u="none" strike="noStrike">
                        <a:solidFill>
                          <a:srgbClr val="000000"/>
                        </a:solidFill>
                        <a:effectLst/>
                        <a:latin typeface="Montserrat Bold" panose="020B0604020202020204" charset="0"/>
                      </a:endParaRPr>
                    </a:p>
                  </a:txBody>
                  <a:tcPr marL="4422" marR="4422" marT="4422" marB="0" anchor="ctr"/>
                </a:tc>
                <a:tc>
                  <a:txBody>
                    <a:bodyPr/>
                    <a:lstStyle/>
                    <a:p>
                      <a:pPr algn="l" fontAlgn="ctr">
                        <a:buNone/>
                      </a:pPr>
                      <a:r>
                        <a:rPr lang="es-ES" sz="1400" u="none" strike="noStrike">
                          <a:effectLst/>
                          <a:latin typeface="Montserrat Bold" panose="020B0604020202020204" charset="0"/>
                        </a:rPr>
                        <a:t>Presidentes/as, vocales y personal técnico y administrativo de los 20 GADs parroquiales de Napo</a:t>
                      </a:r>
                      <a:endParaRPr lang="es-ES" sz="1400" b="0" i="0" u="none" strike="noStrike">
                        <a:solidFill>
                          <a:srgbClr val="000000"/>
                        </a:solidFill>
                        <a:effectLst/>
                        <a:latin typeface="Montserrat Bold" panose="020B0604020202020204" charset="0"/>
                      </a:endParaRPr>
                    </a:p>
                  </a:txBody>
                  <a:tcPr marL="4422" marR="4422" marT="4422" marB="0" anchor="ctr"/>
                </a:tc>
                <a:tc>
                  <a:txBody>
                    <a:bodyPr/>
                    <a:lstStyle/>
                    <a:p>
                      <a:pPr algn="r" fontAlgn="ctr">
                        <a:buNone/>
                      </a:pPr>
                      <a:r>
                        <a:rPr lang="en-US" sz="1400" u="none" strike="noStrike">
                          <a:effectLst/>
                          <a:latin typeface="Montserrat Bold" panose="020B0604020202020204" charset="0"/>
                        </a:rPr>
                        <a:t>23/04/2025</a:t>
                      </a:r>
                      <a:endParaRPr lang="en-US" sz="1400" b="0" i="0" u="none" strike="noStrike">
                        <a:solidFill>
                          <a:srgbClr val="000000"/>
                        </a:solidFill>
                        <a:effectLst/>
                        <a:latin typeface="Montserrat Bold" panose="020B0604020202020204" charset="0"/>
                      </a:endParaRPr>
                    </a:p>
                  </a:txBody>
                  <a:tcPr marL="4422" marR="4422" marT="4422" marB="0" anchor="ctr"/>
                </a:tc>
                <a:tc>
                  <a:txBody>
                    <a:bodyPr/>
                    <a:lstStyle/>
                    <a:p>
                      <a:pPr algn="ctr" fontAlgn="ctr">
                        <a:buNone/>
                      </a:pPr>
                      <a:r>
                        <a:rPr lang="en-US" sz="1400" u="none" strike="noStrike">
                          <a:effectLst/>
                          <a:latin typeface="Montserrat Bold" panose="020B0604020202020204" charset="0"/>
                        </a:rPr>
                        <a:t>Tena</a:t>
                      </a:r>
                      <a:endParaRPr lang="en-US" sz="1400" b="0" i="0" u="none" strike="noStrike">
                        <a:solidFill>
                          <a:srgbClr val="000000"/>
                        </a:solidFill>
                        <a:effectLst/>
                        <a:latin typeface="Montserrat Bold" panose="020B0604020202020204" charset="0"/>
                      </a:endParaRPr>
                    </a:p>
                  </a:txBody>
                  <a:tcPr marL="4422" marR="4422" marT="4422" marB="0" anchor="ctr"/>
                </a:tc>
                <a:tc>
                  <a:txBody>
                    <a:bodyPr/>
                    <a:lstStyle/>
                    <a:p>
                      <a:pPr algn="ctr" fontAlgn="ctr">
                        <a:buNone/>
                      </a:pPr>
                      <a:r>
                        <a:rPr lang="en-US" sz="1400" u="none" strike="noStrike" dirty="0" err="1">
                          <a:effectLst/>
                          <a:latin typeface="Montserrat Bold" panose="020B0604020202020204" charset="0"/>
                        </a:rPr>
                        <a:t>Especialista</a:t>
                      </a:r>
                      <a:r>
                        <a:rPr lang="en-US" sz="1400" u="none" strike="noStrike" dirty="0">
                          <a:effectLst/>
                          <a:latin typeface="Montserrat Bold" panose="020B0604020202020204" charset="0"/>
                        </a:rPr>
                        <a:t> </a:t>
                      </a:r>
                      <a:r>
                        <a:rPr lang="en-US" sz="1400" u="none" strike="noStrike" dirty="0" err="1">
                          <a:effectLst/>
                          <a:latin typeface="Montserrat Bold" panose="020B0604020202020204" charset="0"/>
                        </a:rPr>
                        <a:t>externo</a:t>
                      </a:r>
                      <a:endParaRPr lang="en-US" sz="1400" b="0" i="0" u="none" strike="noStrike" dirty="0">
                        <a:solidFill>
                          <a:srgbClr val="000000"/>
                        </a:solidFill>
                        <a:effectLst/>
                        <a:latin typeface="Montserrat Bold" panose="020B0604020202020204" charset="0"/>
                      </a:endParaRPr>
                    </a:p>
                  </a:txBody>
                  <a:tcPr marL="4422" marR="4422" marT="4422" marB="0" anchor="ctr"/>
                </a:tc>
                <a:tc>
                  <a:txBody>
                    <a:bodyPr/>
                    <a:lstStyle/>
                    <a:p>
                      <a:pPr algn="l" fontAlgn="ctr">
                        <a:buNone/>
                      </a:pPr>
                      <a:r>
                        <a:rPr lang="en-US" sz="1400" u="none" strike="noStrike">
                          <a:effectLst/>
                          <a:latin typeface="Montserrat Bold" panose="020B0604020202020204" charset="0"/>
                        </a:rPr>
                        <a:t>Capacitación</a:t>
                      </a:r>
                      <a:endParaRPr lang="en-US" sz="1400" b="0" i="0" u="none" strike="noStrike">
                        <a:solidFill>
                          <a:srgbClr val="000000"/>
                        </a:solidFill>
                        <a:effectLst/>
                        <a:latin typeface="Montserrat Bold" panose="020B0604020202020204" charset="0"/>
                      </a:endParaRPr>
                    </a:p>
                  </a:txBody>
                  <a:tcPr marL="4422" marR="4422" marT="4422" marB="0" anchor="ctr"/>
                </a:tc>
                <a:tc>
                  <a:txBody>
                    <a:bodyPr/>
                    <a:lstStyle/>
                    <a:p>
                      <a:pPr algn="ctr" fontAlgn="ctr">
                        <a:buNone/>
                      </a:pPr>
                      <a:r>
                        <a:rPr lang="en-US" sz="1400" u="none" strike="noStrike" dirty="0">
                          <a:effectLst/>
                          <a:latin typeface="Montserrat Bold" panose="020B0604020202020204" charset="0"/>
                        </a:rPr>
                        <a:t>INEC</a:t>
                      </a:r>
                      <a:endParaRPr lang="en-US" sz="1400" b="0" i="0" u="none" strike="noStrike" dirty="0">
                        <a:solidFill>
                          <a:srgbClr val="000000"/>
                        </a:solidFill>
                        <a:effectLst/>
                        <a:latin typeface="Montserrat Bold" panose="020B0604020202020204" charset="0"/>
                      </a:endParaRPr>
                    </a:p>
                  </a:txBody>
                  <a:tcPr marL="4422" marR="4422" marT="4422" marB="0" anchor="ctr"/>
                </a:tc>
                <a:tc>
                  <a:txBody>
                    <a:bodyPr/>
                    <a:lstStyle/>
                    <a:p>
                      <a:pPr algn="ctr" fontAlgn="ctr">
                        <a:buNone/>
                      </a:pPr>
                      <a:r>
                        <a:rPr lang="en-US" sz="1400" u="none" strike="noStrike" dirty="0" err="1">
                          <a:effectLst/>
                          <a:latin typeface="Montserrat Bold" panose="020B0604020202020204" charset="0"/>
                        </a:rPr>
                        <a:t>Proyector</a:t>
                      </a:r>
                      <a:r>
                        <a:rPr lang="en-US" sz="1400" u="none" strike="noStrike" dirty="0">
                          <a:effectLst/>
                          <a:latin typeface="Montserrat Bold" panose="020B0604020202020204" charset="0"/>
                        </a:rPr>
                        <a:t> y </a:t>
                      </a:r>
                      <a:r>
                        <a:rPr lang="en-US" sz="1400" u="none" strike="noStrike" dirty="0" err="1">
                          <a:effectLst/>
                          <a:latin typeface="Montserrat Bold" panose="020B0604020202020204" charset="0"/>
                        </a:rPr>
                        <a:t>diapositivas</a:t>
                      </a:r>
                      <a:endParaRPr lang="en-US" sz="1400" b="0" i="0" u="none" strike="noStrike" dirty="0">
                        <a:solidFill>
                          <a:srgbClr val="000000"/>
                        </a:solidFill>
                        <a:effectLst/>
                        <a:latin typeface="Montserrat Bold" panose="020B0604020202020204" charset="0"/>
                      </a:endParaRPr>
                    </a:p>
                  </a:txBody>
                  <a:tcPr marL="4422" marR="4422" marT="4422" marB="0" anchor="ctr"/>
                </a:tc>
                <a:tc>
                  <a:txBody>
                    <a:bodyPr/>
                    <a:lstStyle/>
                    <a:p>
                      <a:pPr algn="l" fontAlgn="ctr">
                        <a:buNone/>
                      </a:pPr>
                      <a:r>
                        <a:rPr lang="en-US" sz="1400" u="none" strike="noStrike" dirty="0">
                          <a:effectLst/>
                          <a:latin typeface="Montserrat Bold" panose="020B0604020202020204" charset="0"/>
                        </a:rPr>
                        <a:t>Registro </a:t>
                      </a:r>
                      <a:r>
                        <a:rPr lang="en-US" sz="1400" u="none" strike="noStrike" dirty="0" err="1">
                          <a:effectLst/>
                          <a:latin typeface="Montserrat Bold" panose="020B0604020202020204" charset="0"/>
                        </a:rPr>
                        <a:t>fotográfico</a:t>
                      </a:r>
                      <a:r>
                        <a:rPr lang="en-US" sz="1400" u="none" strike="noStrike" dirty="0">
                          <a:effectLst/>
                          <a:latin typeface="Montserrat Bold" panose="020B0604020202020204" charset="0"/>
                        </a:rPr>
                        <a:t> y Registro de </a:t>
                      </a:r>
                      <a:r>
                        <a:rPr lang="en-US" sz="1400" u="none" strike="noStrike" dirty="0" err="1">
                          <a:effectLst/>
                          <a:latin typeface="Montserrat Bold" panose="020B0604020202020204" charset="0"/>
                        </a:rPr>
                        <a:t>asistencia</a:t>
                      </a:r>
                      <a:endParaRPr lang="en-US" sz="1400" b="0" i="0" u="none" strike="noStrike" dirty="0">
                        <a:solidFill>
                          <a:srgbClr val="000000"/>
                        </a:solidFill>
                        <a:effectLst/>
                        <a:latin typeface="Montserrat Bold" panose="020B0604020202020204" charset="0"/>
                      </a:endParaRPr>
                    </a:p>
                  </a:txBody>
                  <a:tcPr marL="4422" marR="4422" marT="4422" marB="0" anchor="ctr"/>
                </a:tc>
                <a:extLst>
                  <a:ext uri="{0D108BD9-81ED-4DB2-BD59-A6C34878D82A}">
                    <a16:rowId xmlns:a16="http://schemas.microsoft.com/office/drawing/2014/main" val="1804970055"/>
                  </a:ext>
                </a:extLst>
              </a:tr>
            </a:tbl>
          </a:graphicData>
        </a:graphic>
      </p:graphicFrame>
    </p:spTree>
    <p:extLst>
      <p:ext uri="{BB962C8B-B14F-4D97-AF65-F5344CB8AC3E}">
        <p14:creationId xmlns:p14="http://schemas.microsoft.com/office/powerpoint/2010/main" val="3886919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78058-3471-5E97-CD95-A070BE020881}"/>
            </a:ext>
          </a:extLst>
        </p:cNvPr>
        <p:cNvGrpSpPr/>
        <p:nvPr/>
      </p:nvGrpSpPr>
      <p:grpSpPr>
        <a:xfrm>
          <a:off x="0" y="0"/>
          <a:ext cx="0" cy="0"/>
          <a:chOff x="0" y="0"/>
          <a:chExt cx="0" cy="0"/>
        </a:xfrm>
      </p:grpSpPr>
      <p:sp>
        <p:nvSpPr>
          <p:cNvPr id="11" name="Freeform 27">
            <a:extLst>
              <a:ext uri="{FF2B5EF4-FFF2-40B4-BE49-F238E27FC236}">
                <a16:creationId xmlns:a16="http://schemas.microsoft.com/office/drawing/2014/main" id="{6AB61F89-D1DD-E270-57EA-60EB34AEBDA5}"/>
              </a:ext>
            </a:extLst>
          </p:cNvPr>
          <p:cNvSpPr/>
          <p:nvPr/>
        </p:nvSpPr>
        <p:spPr>
          <a:xfrm>
            <a:off x="0" y="9644380"/>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2" name="Freeform 28">
            <a:extLst>
              <a:ext uri="{FF2B5EF4-FFF2-40B4-BE49-F238E27FC236}">
                <a16:creationId xmlns:a16="http://schemas.microsoft.com/office/drawing/2014/main" id="{E447522E-5341-DA6B-5D4F-51727E9397A0}"/>
              </a:ext>
            </a:extLst>
          </p:cNvPr>
          <p:cNvSpPr/>
          <p:nvPr/>
        </p:nvSpPr>
        <p:spPr>
          <a:xfrm>
            <a:off x="7795496" y="9644236"/>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3" name="Freeform 29">
            <a:extLst>
              <a:ext uri="{FF2B5EF4-FFF2-40B4-BE49-F238E27FC236}">
                <a16:creationId xmlns:a16="http://schemas.microsoft.com/office/drawing/2014/main" id="{67F47DE3-0DB7-93C4-A011-441D88FA9300}"/>
              </a:ext>
            </a:extLst>
          </p:cNvPr>
          <p:cNvSpPr/>
          <p:nvPr/>
        </p:nvSpPr>
        <p:spPr>
          <a:xfrm>
            <a:off x="10853594" y="9644095"/>
            <a:ext cx="7467602" cy="642476"/>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63296" t="-1501126" r="-92940" b="-87664"/>
            </a:stretch>
          </a:blipFill>
        </p:spPr>
        <p:txBody>
          <a:bodyPr/>
          <a:lstStyle/>
          <a:p>
            <a:endParaRPr lang="es-EC" noProof="0" dirty="0"/>
          </a:p>
        </p:txBody>
      </p:sp>
      <p:sp>
        <p:nvSpPr>
          <p:cNvPr id="3" name="Freeform 7">
            <a:extLst>
              <a:ext uri="{FF2B5EF4-FFF2-40B4-BE49-F238E27FC236}">
                <a16:creationId xmlns:a16="http://schemas.microsoft.com/office/drawing/2014/main" id="{26575053-0A9F-2EBE-B6F5-1B5442EBA46B}"/>
              </a:ext>
            </a:extLst>
          </p:cNvPr>
          <p:cNvSpPr/>
          <p:nvPr/>
        </p:nvSpPr>
        <p:spPr>
          <a:xfrm>
            <a:off x="0" y="0"/>
            <a:ext cx="7795496" cy="266700"/>
          </a:xfrm>
          <a:custGeom>
            <a:avLst/>
            <a:gdLst/>
            <a:ahLst/>
            <a:cxnLst/>
            <a:rect l="l" t="t" r="r" b="b"/>
            <a:pathLst>
              <a:path w="7795496" h="10287000">
                <a:moveTo>
                  <a:pt x="0" y="0"/>
                </a:moveTo>
                <a:lnTo>
                  <a:pt x="7795496" y="0"/>
                </a:lnTo>
                <a:lnTo>
                  <a:pt x="7795496" y="10287000"/>
                </a:lnTo>
                <a:lnTo>
                  <a:pt x="0" y="10287000"/>
                </a:lnTo>
                <a:lnTo>
                  <a:pt x="0" y="0"/>
                </a:lnTo>
                <a:close/>
              </a:path>
            </a:pathLst>
          </a:custGeom>
          <a:blipFill>
            <a:blip r:embed="rId2"/>
            <a:stretch>
              <a:fillRect l="-4036" t="19" r="-35147" b="-3968263"/>
            </a:stretch>
          </a:blipFill>
        </p:spPr>
        <p:txBody>
          <a:bodyPr/>
          <a:lstStyle/>
          <a:p>
            <a:endParaRPr lang="es-EC" noProof="0" dirty="0"/>
          </a:p>
        </p:txBody>
      </p:sp>
      <p:pic>
        <p:nvPicPr>
          <p:cNvPr id="5" name="Imagen 4" descr="Dibujo con letras blancas&#10;&#10;El contenido generado por IA puede ser incorrecto.">
            <a:extLst>
              <a:ext uri="{FF2B5EF4-FFF2-40B4-BE49-F238E27FC236}">
                <a16:creationId xmlns:a16="http://schemas.microsoft.com/office/drawing/2014/main" id="{B9443092-9DAD-A3CD-C40D-43192E699660}"/>
              </a:ext>
            </a:extLst>
          </p:cNvPr>
          <p:cNvPicPr>
            <a:picLocks noChangeAspect="1"/>
          </p:cNvPicPr>
          <p:nvPr/>
        </p:nvPicPr>
        <p:blipFill>
          <a:blip r:embed="rId3" cstate="print">
            <a:extLst>
              <a:ext uri="{28A0092B-C50C-407E-A947-70E740481C1C}">
                <a14:useLocalDpi xmlns:a14="http://schemas.microsoft.com/office/drawing/2010/main" val="0"/>
              </a:ext>
            </a:extLst>
          </a:blip>
          <a:srcRect t="3140"/>
          <a:stretch>
            <a:fillRect/>
          </a:stretch>
        </p:blipFill>
        <p:spPr>
          <a:xfrm>
            <a:off x="228600" y="239994"/>
            <a:ext cx="2514600" cy="860039"/>
          </a:xfrm>
          <a:prstGeom prst="rect">
            <a:avLst/>
          </a:prstGeom>
        </p:spPr>
      </p:pic>
      <p:pic>
        <p:nvPicPr>
          <p:cNvPr id="2" name="Imagen 1">
            <a:extLst>
              <a:ext uri="{FF2B5EF4-FFF2-40B4-BE49-F238E27FC236}">
                <a16:creationId xmlns:a16="http://schemas.microsoft.com/office/drawing/2014/main" id="{4E354C4B-5428-448F-974C-B6D24476D1B0}"/>
              </a:ext>
            </a:extLst>
          </p:cNvPr>
          <p:cNvPicPr>
            <a:picLocks noChangeAspect="1"/>
          </p:cNvPicPr>
          <p:nvPr/>
        </p:nvPicPr>
        <p:blipFill>
          <a:blip r:embed="rId4" cstate="print">
            <a:extLst>
              <a:ext uri="{28A0092B-C50C-407E-A947-70E740481C1C}">
                <a14:useLocalDpi xmlns:a14="http://schemas.microsoft.com/office/drawing/2010/main" val="0"/>
              </a:ext>
            </a:extLst>
          </a:blip>
          <a:srcRect l="21022" t="20833" r="22160" b="20833"/>
          <a:stretch>
            <a:fillRect/>
          </a:stretch>
        </p:blipFill>
        <p:spPr>
          <a:xfrm>
            <a:off x="16078200" y="35729"/>
            <a:ext cx="2182027" cy="1183130"/>
          </a:xfrm>
          <a:prstGeom prst="rect">
            <a:avLst/>
          </a:prstGeom>
        </p:spPr>
      </p:pic>
      <p:graphicFrame>
        <p:nvGraphicFramePr>
          <p:cNvPr id="4" name="Tabla 3">
            <a:extLst>
              <a:ext uri="{FF2B5EF4-FFF2-40B4-BE49-F238E27FC236}">
                <a16:creationId xmlns:a16="http://schemas.microsoft.com/office/drawing/2014/main" id="{8B599218-2D68-2628-B3A4-1FF66EFF4C2A}"/>
              </a:ext>
            </a:extLst>
          </p:cNvPr>
          <p:cNvGraphicFramePr>
            <a:graphicFrameLocks noGrp="1"/>
          </p:cNvGraphicFramePr>
          <p:nvPr>
            <p:extLst>
              <p:ext uri="{D42A27DB-BD31-4B8C-83A1-F6EECF244321}">
                <p14:modId xmlns:p14="http://schemas.microsoft.com/office/powerpoint/2010/main" val="3480555364"/>
              </p:ext>
            </p:extLst>
          </p:nvPr>
        </p:nvGraphicFramePr>
        <p:xfrm>
          <a:off x="1219200" y="1427125"/>
          <a:ext cx="15468599" cy="8098144"/>
        </p:xfrm>
        <a:graphic>
          <a:graphicData uri="http://schemas.openxmlformats.org/drawingml/2006/table">
            <a:tbl>
              <a:tblPr/>
              <a:tblGrid>
                <a:gridCol w="394908">
                  <a:extLst>
                    <a:ext uri="{9D8B030D-6E8A-4147-A177-3AD203B41FA5}">
                      <a16:colId xmlns:a16="http://schemas.microsoft.com/office/drawing/2014/main" val="2097627484"/>
                    </a:ext>
                  </a:extLst>
                </a:gridCol>
                <a:gridCol w="2965791">
                  <a:extLst>
                    <a:ext uri="{9D8B030D-6E8A-4147-A177-3AD203B41FA5}">
                      <a16:colId xmlns:a16="http://schemas.microsoft.com/office/drawing/2014/main" val="2988781919"/>
                    </a:ext>
                  </a:extLst>
                </a:gridCol>
                <a:gridCol w="2690020">
                  <a:extLst>
                    <a:ext uri="{9D8B030D-6E8A-4147-A177-3AD203B41FA5}">
                      <a16:colId xmlns:a16="http://schemas.microsoft.com/office/drawing/2014/main" val="1379026650"/>
                    </a:ext>
                  </a:extLst>
                </a:gridCol>
                <a:gridCol w="1217190">
                  <a:extLst>
                    <a:ext uri="{9D8B030D-6E8A-4147-A177-3AD203B41FA5}">
                      <a16:colId xmlns:a16="http://schemas.microsoft.com/office/drawing/2014/main" val="2708857753"/>
                    </a:ext>
                  </a:extLst>
                </a:gridCol>
                <a:gridCol w="1088243">
                  <a:extLst>
                    <a:ext uri="{9D8B030D-6E8A-4147-A177-3AD203B41FA5}">
                      <a16:colId xmlns:a16="http://schemas.microsoft.com/office/drawing/2014/main" val="2885068367"/>
                    </a:ext>
                  </a:extLst>
                </a:gridCol>
                <a:gridCol w="1165975">
                  <a:extLst>
                    <a:ext uri="{9D8B030D-6E8A-4147-A177-3AD203B41FA5}">
                      <a16:colId xmlns:a16="http://schemas.microsoft.com/office/drawing/2014/main" val="3588643840"/>
                    </a:ext>
                  </a:extLst>
                </a:gridCol>
                <a:gridCol w="1399170">
                  <a:extLst>
                    <a:ext uri="{9D8B030D-6E8A-4147-A177-3AD203B41FA5}">
                      <a16:colId xmlns:a16="http://schemas.microsoft.com/office/drawing/2014/main" val="765900882"/>
                    </a:ext>
                  </a:extLst>
                </a:gridCol>
                <a:gridCol w="1632365">
                  <a:extLst>
                    <a:ext uri="{9D8B030D-6E8A-4147-A177-3AD203B41FA5}">
                      <a16:colId xmlns:a16="http://schemas.microsoft.com/office/drawing/2014/main" val="3451197901"/>
                    </a:ext>
                  </a:extLst>
                </a:gridCol>
                <a:gridCol w="1282572">
                  <a:extLst>
                    <a:ext uri="{9D8B030D-6E8A-4147-A177-3AD203B41FA5}">
                      <a16:colId xmlns:a16="http://schemas.microsoft.com/office/drawing/2014/main" val="3749747585"/>
                    </a:ext>
                  </a:extLst>
                </a:gridCol>
                <a:gridCol w="1632365">
                  <a:extLst>
                    <a:ext uri="{9D8B030D-6E8A-4147-A177-3AD203B41FA5}">
                      <a16:colId xmlns:a16="http://schemas.microsoft.com/office/drawing/2014/main" val="1062849601"/>
                    </a:ext>
                  </a:extLst>
                </a:gridCol>
              </a:tblGrid>
              <a:tr h="1513247">
                <a:tc>
                  <a:txBody>
                    <a:bodyPr/>
                    <a:lstStyle/>
                    <a:p>
                      <a:pPr algn="ctr" fontAlgn="ctr">
                        <a:buNone/>
                      </a:pPr>
                      <a:r>
                        <a:rPr lang="en-US" sz="1400" b="0" i="0" u="none" strike="noStrike" dirty="0">
                          <a:solidFill>
                            <a:srgbClr val="000000"/>
                          </a:solidFill>
                          <a:effectLst/>
                          <a:latin typeface="Montserrat Bold" panose="020B0604020202020204" charset="0"/>
                        </a:rPr>
                        <a:t>4</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S" sz="1400" b="0" i="0" u="none" strike="noStrike" dirty="0">
                          <a:solidFill>
                            <a:srgbClr val="000000"/>
                          </a:solidFill>
                          <a:effectLst/>
                          <a:latin typeface="Montserrat Bold" panose="020B0604020202020204" charset="0"/>
                        </a:rPr>
                        <a:t>Fortalecimiento de capacidades territoriales en gestión de riesgos de desastres dirigido a GAD parroquiales de la provincia de  Napo y puntos focales de Gestión de Riesgos.</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S" sz="1400" b="0" i="0" u="none" strike="noStrike" dirty="0">
                          <a:solidFill>
                            <a:srgbClr val="000000"/>
                          </a:solidFill>
                          <a:effectLst/>
                          <a:latin typeface="Montserrat Bold" panose="020B0604020202020204" charset="0"/>
                        </a:rPr>
                        <a:t>Presidentes/as, vocales y personal técnico y administrativo de los 20 </a:t>
                      </a:r>
                      <a:r>
                        <a:rPr lang="es-ES" sz="1400" b="0" i="0" u="none" strike="noStrike" dirty="0" err="1">
                          <a:solidFill>
                            <a:srgbClr val="000000"/>
                          </a:solidFill>
                          <a:effectLst/>
                          <a:latin typeface="Montserrat Bold" panose="020B0604020202020204" charset="0"/>
                        </a:rPr>
                        <a:t>GADs</a:t>
                      </a:r>
                      <a:r>
                        <a:rPr lang="es-ES" sz="1400" b="0" i="0" u="none" strike="noStrike" dirty="0">
                          <a:solidFill>
                            <a:srgbClr val="000000"/>
                          </a:solidFill>
                          <a:effectLst/>
                          <a:latin typeface="Montserrat Bold" panose="020B0604020202020204" charset="0"/>
                        </a:rPr>
                        <a:t> parroquiales de Napo</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sz="1400" b="0" i="0" u="none" strike="noStrike" dirty="0">
                          <a:solidFill>
                            <a:srgbClr val="000000"/>
                          </a:solidFill>
                          <a:effectLst/>
                          <a:latin typeface="Montserrat Bold" panose="020B0604020202020204" charset="0"/>
                        </a:rPr>
                        <a:t>19/06/2025</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dirty="0">
                          <a:solidFill>
                            <a:srgbClr val="000000"/>
                          </a:solidFill>
                          <a:effectLst/>
                          <a:latin typeface="Montserrat Bold" panose="020B0604020202020204" charset="0"/>
                        </a:rPr>
                        <a:t>Tena</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dirty="0" err="1">
                          <a:solidFill>
                            <a:srgbClr val="000000"/>
                          </a:solidFill>
                          <a:effectLst/>
                          <a:latin typeface="Montserrat Bold" panose="020B0604020202020204" charset="0"/>
                        </a:rPr>
                        <a:t>Especialista</a:t>
                      </a:r>
                      <a:r>
                        <a:rPr lang="en-US" sz="1400" b="0" i="0" u="none" strike="noStrike" dirty="0">
                          <a:solidFill>
                            <a:srgbClr val="000000"/>
                          </a:solidFill>
                          <a:effectLst/>
                          <a:latin typeface="Montserrat Bold" panose="020B0604020202020204" charset="0"/>
                        </a:rPr>
                        <a:t> </a:t>
                      </a:r>
                      <a:r>
                        <a:rPr lang="en-US" sz="1400" b="0" i="0" u="none" strike="noStrike" dirty="0" err="1">
                          <a:solidFill>
                            <a:srgbClr val="000000"/>
                          </a:solidFill>
                          <a:effectLst/>
                          <a:latin typeface="Montserrat Bold" panose="020B0604020202020204" charset="0"/>
                        </a:rPr>
                        <a:t>externo</a:t>
                      </a:r>
                      <a:endParaRPr lang="en-US" sz="1400" b="0" i="0" u="none" strike="noStrike" dirty="0">
                        <a:solidFill>
                          <a:srgbClr val="000000"/>
                        </a:solidFill>
                        <a:effectLst/>
                        <a:latin typeface="Montserrat Bold" panose="020B0604020202020204" charset="0"/>
                      </a:endParaRP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a:solidFill>
                            <a:srgbClr val="000000"/>
                          </a:solidFill>
                          <a:effectLst/>
                          <a:latin typeface="Montserrat Bold" panose="020B0604020202020204" charset="0"/>
                        </a:rPr>
                        <a:t>Taller </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S" sz="1400" b="0" i="0" u="none" strike="noStrike" dirty="0">
                          <a:solidFill>
                            <a:srgbClr val="000000"/>
                          </a:solidFill>
                          <a:effectLst/>
                          <a:latin typeface="Montserrat Bold" panose="020B0604020202020204" charset="0"/>
                        </a:rPr>
                        <a:t>Secretaria de Gestión de Riesgos</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a:solidFill>
                            <a:srgbClr val="000000"/>
                          </a:solidFill>
                          <a:effectLst/>
                          <a:latin typeface="Montserrat Bold" panose="020B0604020202020204" charset="0"/>
                        </a:rPr>
                        <a:t>Proyector y diapositivas</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dirty="0">
                          <a:solidFill>
                            <a:srgbClr val="000000"/>
                          </a:solidFill>
                          <a:effectLst/>
                          <a:latin typeface="Montserrat Bold" panose="020B0604020202020204" charset="0"/>
                        </a:rPr>
                        <a:t>Registro </a:t>
                      </a:r>
                      <a:r>
                        <a:rPr lang="en-US" sz="1400" b="0" i="0" u="none" strike="noStrike" dirty="0" err="1">
                          <a:solidFill>
                            <a:srgbClr val="000000"/>
                          </a:solidFill>
                          <a:effectLst/>
                          <a:latin typeface="Montserrat Bold" panose="020B0604020202020204" charset="0"/>
                        </a:rPr>
                        <a:t>fotográfico</a:t>
                      </a:r>
                      <a:r>
                        <a:rPr lang="en-US" sz="1400" b="0" i="0" u="none" strike="noStrike" dirty="0">
                          <a:solidFill>
                            <a:srgbClr val="000000"/>
                          </a:solidFill>
                          <a:effectLst/>
                          <a:latin typeface="Montserrat Bold" panose="020B0604020202020204" charset="0"/>
                        </a:rPr>
                        <a:t> y Registro de </a:t>
                      </a:r>
                      <a:r>
                        <a:rPr lang="en-US" sz="1400" b="0" i="0" u="none" strike="noStrike" dirty="0" err="1">
                          <a:solidFill>
                            <a:srgbClr val="000000"/>
                          </a:solidFill>
                          <a:effectLst/>
                          <a:latin typeface="Montserrat Bold" panose="020B0604020202020204" charset="0"/>
                        </a:rPr>
                        <a:t>asistencia</a:t>
                      </a:r>
                      <a:endParaRPr lang="en-US" sz="1400" b="0" i="0" u="none" strike="noStrike" dirty="0">
                        <a:solidFill>
                          <a:srgbClr val="000000"/>
                        </a:solidFill>
                        <a:effectLst/>
                        <a:latin typeface="Montserrat Bold" panose="020B0604020202020204" charset="0"/>
                      </a:endParaRP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7285310"/>
                  </a:ext>
                </a:extLst>
              </a:tr>
              <a:tr h="898527">
                <a:tc>
                  <a:txBody>
                    <a:bodyPr/>
                    <a:lstStyle/>
                    <a:p>
                      <a:pPr algn="ctr" fontAlgn="ctr">
                        <a:buNone/>
                      </a:pPr>
                      <a:r>
                        <a:rPr lang="en-US" sz="1400" b="0" i="0" u="none" strike="noStrike">
                          <a:solidFill>
                            <a:srgbClr val="000000"/>
                          </a:solidFill>
                          <a:effectLst/>
                          <a:latin typeface="Montserrat Bold" panose="020B0604020202020204" charset="0"/>
                        </a:rPr>
                        <a:t>5</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a:solidFill>
                            <a:srgbClr val="000000"/>
                          </a:solidFill>
                          <a:effectLst/>
                          <a:latin typeface="Montserrat Bold" panose="020B0604020202020204" charset="0"/>
                        </a:rPr>
                        <a:t>Violencia de Género</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S" sz="1400" b="0" i="0" u="none" strike="noStrike">
                          <a:solidFill>
                            <a:srgbClr val="000000"/>
                          </a:solidFill>
                          <a:effectLst/>
                          <a:latin typeface="Montserrat Bold" panose="020B0604020202020204" charset="0"/>
                        </a:rPr>
                        <a:t>Presidentes/as, vocales y personal técnico y administrativo de los 20 GADs parroquiales de Napo</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sz="1400" b="0" i="0" u="none" strike="noStrike">
                          <a:solidFill>
                            <a:srgbClr val="000000"/>
                          </a:solidFill>
                          <a:effectLst/>
                          <a:latin typeface="Montserrat Bold" panose="020B0604020202020204" charset="0"/>
                        </a:rPr>
                        <a:t>07/08/2025</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Montserrat Bold" panose="020B0604020202020204" charset="0"/>
                        </a:rPr>
                        <a:t>S. F de Borja</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a:solidFill>
                            <a:srgbClr val="000000"/>
                          </a:solidFill>
                          <a:effectLst/>
                          <a:latin typeface="Montserrat Bold" panose="020B0604020202020204" charset="0"/>
                        </a:rPr>
                        <a:t>Especialista externo</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dirty="0" err="1">
                          <a:solidFill>
                            <a:srgbClr val="000000"/>
                          </a:solidFill>
                          <a:effectLst/>
                          <a:latin typeface="Montserrat Bold" panose="020B0604020202020204" charset="0"/>
                        </a:rPr>
                        <a:t>Capacitación</a:t>
                      </a:r>
                      <a:endParaRPr lang="en-US" sz="1400" b="0" i="0" u="none" strike="noStrike" dirty="0">
                        <a:solidFill>
                          <a:srgbClr val="000000"/>
                        </a:solidFill>
                        <a:effectLst/>
                        <a:latin typeface="Montserrat Bold" panose="020B0604020202020204" charset="0"/>
                      </a:endParaRP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dirty="0" err="1">
                          <a:solidFill>
                            <a:srgbClr val="000000"/>
                          </a:solidFill>
                          <a:effectLst/>
                          <a:latin typeface="Montserrat Bold" panose="020B0604020202020204" charset="0"/>
                        </a:rPr>
                        <a:t>Defensoría</a:t>
                      </a:r>
                      <a:r>
                        <a:rPr lang="en-US" sz="1400" b="0" i="0" u="none" strike="noStrike" dirty="0">
                          <a:solidFill>
                            <a:srgbClr val="000000"/>
                          </a:solidFill>
                          <a:effectLst/>
                          <a:latin typeface="Montserrat Bold" panose="020B0604020202020204" charset="0"/>
                        </a:rPr>
                        <a:t> Pública de Napo</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a:solidFill>
                            <a:srgbClr val="000000"/>
                          </a:solidFill>
                          <a:effectLst/>
                          <a:latin typeface="Montserrat Bold" panose="020B0604020202020204" charset="0"/>
                        </a:rPr>
                        <a:t>Proyector y diapositivas</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a:solidFill>
                            <a:srgbClr val="000000"/>
                          </a:solidFill>
                          <a:effectLst/>
                          <a:latin typeface="Montserrat Bold" panose="020B0604020202020204" charset="0"/>
                        </a:rPr>
                        <a:t>Registro fotográfico y Registro de asistencia</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3847215"/>
                  </a:ext>
                </a:extLst>
              </a:tr>
              <a:tr h="1081418">
                <a:tc>
                  <a:txBody>
                    <a:bodyPr/>
                    <a:lstStyle/>
                    <a:p>
                      <a:pPr algn="ctr" fontAlgn="ctr">
                        <a:buNone/>
                      </a:pPr>
                      <a:r>
                        <a:rPr lang="en-US" sz="1400" b="0" i="0" u="none" strike="noStrike">
                          <a:solidFill>
                            <a:srgbClr val="000000"/>
                          </a:solidFill>
                          <a:effectLst/>
                          <a:latin typeface="Montserrat Bold" panose="020B0604020202020204" charset="0"/>
                        </a:rPr>
                        <a:t>6</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S" sz="1400" b="0" i="0" u="none" strike="noStrike">
                          <a:solidFill>
                            <a:srgbClr val="000000"/>
                          </a:solidFill>
                          <a:effectLst/>
                          <a:latin typeface="Montserrat Bold" panose="020B0604020202020204" charset="0"/>
                        </a:rPr>
                        <a:t>Jornada de capacitación sobre: Afiliaciones y Enfermedades profesionales</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S" sz="1400" b="0" i="0" u="none" strike="noStrike">
                          <a:solidFill>
                            <a:srgbClr val="000000"/>
                          </a:solidFill>
                          <a:effectLst/>
                          <a:latin typeface="Montserrat Bold" panose="020B0604020202020204" charset="0"/>
                        </a:rPr>
                        <a:t>Presidentes/as, vocales y personal técnico y administrativo de los 20 GADs parroquiales de Napo</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Montserrat Bold" panose="020B0604020202020204" charset="0"/>
                        </a:rPr>
                        <a:t>14/08/2025</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Montserrat Bold" panose="020B0604020202020204" charset="0"/>
                        </a:rPr>
                        <a:t>Tena</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a:solidFill>
                            <a:srgbClr val="000000"/>
                          </a:solidFill>
                          <a:effectLst/>
                          <a:latin typeface="Montserrat Bold" panose="020B0604020202020204" charset="0"/>
                        </a:rPr>
                        <a:t>Especialista externo</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a:solidFill>
                            <a:srgbClr val="000000"/>
                          </a:solidFill>
                          <a:effectLst/>
                          <a:latin typeface="Montserrat Bold" panose="020B0604020202020204" charset="0"/>
                        </a:rPr>
                        <a:t>Capacitación</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a:solidFill>
                            <a:srgbClr val="000000"/>
                          </a:solidFill>
                          <a:effectLst/>
                          <a:latin typeface="Montserrat Bold" panose="020B0604020202020204" charset="0"/>
                        </a:rPr>
                        <a:t>IESS</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dirty="0" err="1">
                          <a:solidFill>
                            <a:srgbClr val="000000"/>
                          </a:solidFill>
                          <a:effectLst/>
                          <a:latin typeface="Montserrat Bold" panose="020B0604020202020204" charset="0"/>
                        </a:rPr>
                        <a:t>Proyector</a:t>
                      </a:r>
                      <a:r>
                        <a:rPr lang="en-US" sz="1400" b="0" i="0" u="none" strike="noStrike" dirty="0">
                          <a:solidFill>
                            <a:srgbClr val="000000"/>
                          </a:solidFill>
                          <a:effectLst/>
                          <a:latin typeface="Montserrat Bold" panose="020B0604020202020204" charset="0"/>
                        </a:rPr>
                        <a:t> y </a:t>
                      </a:r>
                      <a:r>
                        <a:rPr lang="en-US" sz="1400" b="0" i="0" u="none" strike="noStrike" dirty="0" err="1">
                          <a:solidFill>
                            <a:srgbClr val="000000"/>
                          </a:solidFill>
                          <a:effectLst/>
                          <a:latin typeface="Montserrat Bold" panose="020B0604020202020204" charset="0"/>
                        </a:rPr>
                        <a:t>diapositivas</a:t>
                      </a:r>
                      <a:endParaRPr lang="en-US" sz="1400" b="0" i="0" u="none" strike="noStrike" dirty="0">
                        <a:solidFill>
                          <a:srgbClr val="000000"/>
                        </a:solidFill>
                        <a:effectLst/>
                        <a:latin typeface="Montserrat Bold" panose="020B0604020202020204" charset="0"/>
                      </a:endParaRP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dirty="0">
                          <a:solidFill>
                            <a:srgbClr val="000000"/>
                          </a:solidFill>
                          <a:effectLst/>
                          <a:latin typeface="Montserrat Bold" panose="020B0604020202020204" charset="0"/>
                        </a:rPr>
                        <a:t>Registro </a:t>
                      </a:r>
                      <a:r>
                        <a:rPr lang="en-US" sz="1400" b="0" i="0" u="none" strike="noStrike" dirty="0" err="1">
                          <a:solidFill>
                            <a:srgbClr val="000000"/>
                          </a:solidFill>
                          <a:effectLst/>
                          <a:latin typeface="Montserrat Bold" panose="020B0604020202020204" charset="0"/>
                        </a:rPr>
                        <a:t>fotográfico</a:t>
                      </a:r>
                      <a:r>
                        <a:rPr lang="en-US" sz="1400" b="0" i="0" u="none" strike="noStrike" dirty="0">
                          <a:solidFill>
                            <a:srgbClr val="000000"/>
                          </a:solidFill>
                          <a:effectLst/>
                          <a:latin typeface="Montserrat Bold" panose="020B0604020202020204" charset="0"/>
                        </a:rPr>
                        <a:t>, Registro de </a:t>
                      </a:r>
                      <a:r>
                        <a:rPr lang="en-US" sz="1400" b="0" i="0" u="none" strike="noStrike" dirty="0" err="1">
                          <a:solidFill>
                            <a:srgbClr val="000000"/>
                          </a:solidFill>
                          <a:effectLst/>
                          <a:latin typeface="Montserrat Bold" panose="020B0604020202020204" charset="0"/>
                        </a:rPr>
                        <a:t>asistencia</a:t>
                      </a:r>
                      <a:r>
                        <a:rPr lang="en-US" sz="1400" b="0" i="0" u="none" strike="noStrike" dirty="0">
                          <a:solidFill>
                            <a:srgbClr val="000000"/>
                          </a:solidFill>
                          <a:effectLst/>
                          <a:latin typeface="Montserrat Bold" panose="020B0604020202020204" charset="0"/>
                        </a:rPr>
                        <a:t> y </a:t>
                      </a:r>
                      <a:r>
                        <a:rPr lang="en-US" sz="1400" b="0" i="0" u="none" strike="noStrike" dirty="0" err="1">
                          <a:solidFill>
                            <a:srgbClr val="000000"/>
                          </a:solidFill>
                          <a:effectLst/>
                          <a:latin typeface="Montserrat Bold" panose="020B0604020202020204" charset="0"/>
                        </a:rPr>
                        <a:t>Certificado</a:t>
                      </a:r>
                      <a:endParaRPr lang="en-US" sz="1400" b="0" i="0" u="none" strike="noStrike" dirty="0">
                        <a:solidFill>
                          <a:srgbClr val="000000"/>
                        </a:solidFill>
                        <a:effectLst/>
                        <a:latin typeface="Montserrat Bold" panose="020B0604020202020204" charset="0"/>
                      </a:endParaRP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57330806"/>
                  </a:ext>
                </a:extLst>
              </a:tr>
              <a:tr h="1010844">
                <a:tc>
                  <a:txBody>
                    <a:bodyPr/>
                    <a:lstStyle/>
                    <a:p>
                      <a:pPr algn="ctr" fontAlgn="ctr">
                        <a:buNone/>
                      </a:pPr>
                      <a:r>
                        <a:rPr lang="en-US" sz="1400" b="0" i="0" u="none" strike="noStrike">
                          <a:solidFill>
                            <a:srgbClr val="000000"/>
                          </a:solidFill>
                          <a:effectLst/>
                          <a:latin typeface="Montserrat Bold" panose="020B0604020202020204" charset="0"/>
                        </a:rPr>
                        <a:t>7</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S" sz="1400" b="0" i="0" u="none" strike="noStrike">
                          <a:solidFill>
                            <a:srgbClr val="000000"/>
                          </a:solidFill>
                          <a:effectLst/>
                          <a:latin typeface="Montserrat Bold" panose="020B0604020202020204" charset="0"/>
                        </a:rPr>
                        <a:t>Jornada de capacitación sobre:  Facturación electrónica, porcentaje de retenciones, normativa tributaria vigente</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S" sz="1400" b="0" i="0" u="none" strike="noStrike">
                          <a:solidFill>
                            <a:srgbClr val="000000"/>
                          </a:solidFill>
                          <a:effectLst/>
                          <a:latin typeface="Montserrat Bold" panose="020B0604020202020204" charset="0"/>
                        </a:rPr>
                        <a:t>Presidentes/as, vocales y personal técnico y administrativo de los 20 GADs parroquiales de Napo</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Montserrat Bold" panose="020B0604020202020204" charset="0"/>
                        </a:rPr>
                        <a:t>26/08/2025</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Montserrat Bold" panose="020B0604020202020204" charset="0"/>
                        </a:rPr>
                        <a:t>Tena</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a:solidFill>
                            <a:srgbClr val="000000"/>
                          </a:solidFill>
                          <a:effectLst/>
                          <a:latin typeface="Montserrat Bold" panose="020B0604020202020204" charset="0"/>
                        </a:rPr>
                        <a:t>Especialista externo</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a:solidFill>
                            <a:srgbClr val="000000"/>
                          </a:solidFill>
                          <a:effectLst/>
                          <a:latin typeface="Montserrat Bold" panose="020B0604020202020204" charset="0"/>
                        </a:rPr>
                        <a:t>Capacitación</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a:solidFill>
                            <a:srgbClr val="000000"/>
                          </a:solidFill>
                          <a:effectLst/>
                          <a:latin typeface="Montserrat Bold" panose="020B0604020202020204" charset="0"/>
                        </a:rPr>
                        <a:t>SRI</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a:solidFill>
                            <a:srgbClr val="000000"/>
                          </a:solidFill>
                          <a:effectLst/>
                          <a:latin typeface="Montserrat Bold" panose="020B0604020202020204" charset="0"/>
                        </a:rPr>
                        <a:t>Proyector y diapositivas</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dirty="0">
                          <a:solidFill>
                            <a:srgbClr val="000000"/>
                          </a:solidFill>
                          <a:effectLst/>
                          <a:latin typeface="Montserrat Bold" panose="020B0604020202020204" charset="0"/>
                        </a:rPr>
                        <a:t>Registro </a:t>
                      </a:r>
                      <a:r>
                        <a:rPr lang="en-US" sz="1400" b="0" i="0" u="none" strike="noStrike" dirty="0" err="1">
                          <a:solidFill>
                            <a:srgbClr val="000000"/>
                          </a:solidFill>
                          <a:effectLst/>
                          <a:latin typeface="Montserrat Bold" panose="020B0604020202020204" charset="0"/>
                        </a:rPr>
                        <a:t>fotográfico</a:t>
                      </a:r>
                      <a:r>
                        <a:rPr lang="en-US" sz="1400" b="0" i="0" u="none" strike="noStrike" dirty="0">
                          <a:solidFill>
                            <a:srgbClr val="000000"/>
                          </a:solidFill>
                          <a:effectLst/>
                          <a:latin typeface="Montserrat Bold" panose="020B0604020202020204" charset="0"/>
                        </a:rPr>
                        <a:t>, Registro de </a:t>
                      </a:r>
                      <a:r>
                        <a:rPr lang="en-US" sz="1400" b="0" i="0" u="none" strike="noStrike" dirty="0" err="1">
                          <a:solidFill>
                            <a:srgbClr val="000000"/>
                          </a:solidFill>
                          <a:effectLst/>
                          <a:latin typeface="Montserrat Bold" panose="020B0604020202020204" charset="0"/>
                        </a:rPr>
                        <a:t>asistencia</a:t>
                      </a:r>
                      <a:endParaRPr lang="en-US" sz="1400" b="0" i="0" u="none" strike="noStrike" dirty="0">
                        <a:solidFill>
                          <a:srgbClr val="000000"/>
                        </a:solidFill>
                        <a:effectLst/>
                        <a:latin typeface="Montserrat Bold" panose="020B0604020202020204" charset="0"/>
                      </a:endParaRP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3664808"/>
                  </a:ext>
                </a:extLst>
              </a:tr>
              <a:tr h="898527">
                <a:tc>
                  <a:txBody>
                    <a:bodyPr/>
                    <a:lstStyle/>
                    <a:p>
                      <a:pPr algn="ctr" fontAlgn="ctr">
                        <a:buNone/>
                      </a:pPr>
                      <a:r>
                        <a:rPr lang="en-US" sz="1400" b="0" i="0" u="none" strike="noStrike">
                          <a:solidFill>
                            <a:srgbClr val="000000"/>
                          </a:solidFill>
                          <a:effectLst/>
                          <a:latin typeface="Montserrat Bold" panose="020B0604020202020204" charset="0"/>
                        </a:rPr>
                        <a:t>8</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S" sz="1400" b="0" i="0" u="none" strike="noStrike">
                          <a:solidFill>
                            <a:srgbClr val="000000"/>
                          </a:solidFill>
                          <a:effectLst/>
                          <a:latin typeface="Montserrat Bold" panose="020B0604020202020204" charset="0"/>
                        </a:rPr>
                        <a:t>Rol de la Defensoria Pública  en defensa de víctimas de violencia intrafamiliar</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S" sz="1400" b="0" i="0" u="none" strike="noStrike">
                          <a:solidFill>
                            <a:srgbClr val="000000"/>
                          </a:solidFill>
                          <a:effectLst/>
                          <a:latin typeface="Montserrat Bold" panose="020B0604020202020204" charset="0"/>
                        </a:rPr>
                        <a:t>Presidentes/as, vocales y personal técnico y administrativo de los 20 GADs parroquiales de Napo</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sz="1400" b="0" i="0" u="none" strike="noStrike">
                          <a:solidFill>
                            <a:srgbClr val="000000"/>
                          </a:solidFill>
                          <a:effectLst/>
                          <a:latin typeface="Montserrat Bold" panose="020B0604020202020204" charset="0"/>
                        </a:rPr>
                        <a:t>10/09/2025</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Montserrat Bold" panose="020B0604020202020204" charset="0"/>
                        </a:rPr>
                        <a:t>Cotundo</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a:solidFill>
                            <a:srgbClr val="000000"/>
                          </a:solidFill>
                          <a:effectLst/>
                          <a:latin typeface="Montserrat Bold" panose="020B0604020202020204" charset="0"/>
                        </a:rPr>
                        <a:t>Especialista externo</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a:solidFill>
                            <a:srgbClr val="000000"/>
                          </a:solidFill>
                          <a:effectLst/>
                          <a:latin typeface="Montserrat Bold" panose="020B0604020202020204" charset="0"/>
                        </a:rPr>
                        <a:t>Capacitación</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a:solidFill>
                            <a:srgbClr val="000000"/>
                          </a:solidFill>
                          <a:effectLst/>
                          <a:latin typeface="Montserrat Bold" panose="020B0604020202020204" charset="0"/>
                        </a:rPr>
                        <a:t>Defensoría Pública de Napo</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a:solidFill>
                            <a:srgbClr val="000000"/>
                          </a:solidFill>
                          <a:effectLst/>
                          <a:latin typeface="Montserrat Bold" panose="020B0604020202020204" charset="0"/>
                        </a:rPr>
                        <a:t>Proyector y diapositivas</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dirty="0">
                          <a:solidFill>
                            <a:srgbClr val="000000"/>
                          </a:solidFill>
                          <a:effectLst/>
                          <a:latin typeface="Montserrat Bold" panose="020B0604020202020204" charset="0"/>
                        </a:rPr>
                        <a:t>Registro </a:t>
                      </a:r>
                      <a:r>
                        <a:rPr lang="en-US" sz="1400" b="0" i="0" u="none" strike="noStrike" dirty="0" err="1">
                          <a:solidFill>
                            <a:srgbClr val="000000"/>
                          </a:solidFill>
                          <a:effectLst/>
                          <a:latin typeface="Montserrat Bold" panose="020B0604020202020204" charset="0"/>
                        </a:rPr>
                        <a:t>fotográfico</a:t>
                      </a:r>
                      <a:r>
                        <a:rPr lang="en-US" sz="1400" b="0" i="0" u="none" strike="noStrike" dirty="0">
                          <a:solidFill>
                            <a:srgbClr val="000000"/>
                          </a:solidFill>
                          <a:effectLst/>
                          <a:latin typeface="Montserrat Bold" panose="020B0604020202020204" charset="0"/>
                        </a:rPr>
                        <a:t> y Registro de </a:t>
                      </a:r>
                      <a:r>
                        <a:rPr lang="en-US" sz="1400" b="0" i="0" u="none" strike="noStrike" dirty="0" err="1">
                          <a:solidFill>
                            <a:srgbClr val="000000"/>
                          </a:solidFill>
                          <a:effectLst/>
                          <a:latin typeface="Montserrat Bold" panose="020B0604020202020204" charset="0"/>
                        </a:rPr>
                        <a:t>asistencia</a:t>
                      </a:r>
                      <a:endParaRPr lang="en-US" sz="1400" b="0" i="0" u="none" strike="noStrike" dirty="0">
                        <a:solidFill>
                          <a:srgbClr val="000000"/>
                        </a:solidFill>
                        <a:effectLst/>
                        <a:latin typeface="Montserrat Bold" panose="020B0604020202020204" charset="0"/>
                      </a:endParaRP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7030384"/>
                  </a:ext>
                </a:extLst>
              </a:tr>
              <a:tr h="898527">
                <a:tc>
                  <a:txBody>
                    <a:bodyPr/>
                    <a:lstStyle/>
                    <a:p>
                      <a:pPr algn="ctr" fontAlgn="ctr">
                        <a:buNone/>
                      </a:pPr>
                      <a:r>
                        <a:rPr lang="en-US" sz="1400" b="0" i="0" u="none" strike="noStrike">
                          <a:solidFill>
                            <a:srgbClr val="000000"/>
                          </a:solidFill>
                          <a:effectLst/>
                          <a:latin typeface="Montserrat Bold" panose="020B0604020202020204" charset="0"/>
                        </a:rPr>
                        <a:t>9</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S" sz="1400" b="0" i="0" u="none" strike="noStrike">
                          <a:solidFill>
                            <a:srgbClr val="000000"/>
                          </a:solidFill>
                          <a:effectLst/>
                          <a:latin typeface="Montserrat Bold" panose="020B0604020202020204" charset="0"/>
                        </a:rPr>
                        <a:t>Prevención de en contravenciones de Tránsito</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S" sz="1400" b="0" i="0" u="none" strike="noStrike">
                          <a:solidFill>
                            <a:srgbClr val="000000"/>
                          </a:solidFill>
                          <a:effectLst/>
                          <a:latin typeface="Montserrat Bold" panose="020B0604020202020204" charset="0"/>
                        </a:rPr>
                        <a:t>Presidentes/as, vocales y personal técnico y administrativo de los 20 GADs parroquiales de Napo</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sz="1400" b="0" i="0" u="none" strike="noStrike">
                          <a:solidFill>
                            <a:srgbClr val="000000"/>
                          </a:solidFill>
                          <a:effectLst/>
                          <a:latin typeface="Montserrat Bold" panose="020B0604020202020204" charset="0"/>
                        </a:rPr>
                        <a:t>08/10/2025</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Montserrat Bold" panose="020B0604020202020204" charset="0"/>
                        </a:rPr>
                        <a:t>Tena</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a:solidFill>
                            <a:srgbClr val="000000"/>
                          </a:solidFill>
                          <a:effectLst/>
                          <a:latin typeface="Montserrat Bold" panose="020B0604020202020204" charset="0"/>
                        </a:rPr>
                        <a:t>Especialista externo</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a:solidFill>
                            <a:srgbClr val="000000"/>
                          </a:solidFill>
                          <a:effectLst/>
                          <a:latin typeface="Montserrat Bold" panose="020B0604020202020204" charset="0"/>
                        </a:rPr>
                        <a:t>Capacitación</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a:solidFill>
                            <a:srgbClr val="000000"/>
                          </a:solidFill>
                          <a:effectLst/>
                          <a:latin typeface="Montserrat Bold" panose="020B0604020202020204" charset="0"/>
                        </a:rPr>
                        <a:t>Defensoría Pública de Napo</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a:solidFill>
                            <a:srgbClr val="000000"/>
                          </a:solidFill>
                          <a:effectLst/>
                          <a:latin typeface="Montserrat Bold" panose="020B0604020202020204" charset="0"/>
                        </a:rPr>
                        <a:t>Proyector y diapositivas</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dirty="0">
                          <a:solidFill>
                            <a:srgbClr val="000000"/>
                          </a:solidFill>
                          <a:effectLst/>
                          <a:latin typeface="Montserrat Bold" panose="020B0604020202020204" charset="0"/>
                        </a:rPr>
                        <a:t>Registro </a:t>
                      </a:r>
                      <a:r>
                        <a:rPr lang="en-US" sz="1400" b="0" i="0" u="none" strike="noStrike" dirty="0" err="1">
                          <a:solidFill>
                            <a:srgbClr val="000000"/>
                          </a:solidFill>
                          <a:effectLst/>
                          <a:latin typeface="Montserrat Bold" panose="020B0604020202020204" charset="0"/>
                        </a:rPr>
                        <a:t>fotográfico</a:t>
                      </a:r>
                      <a:r>
                        <a:rPr lang="en-US" sz="1400" b="0" i="0" u="none" strike="noStrike" dirty="0">
                          <a:solidFill>
                            <a:srgbClr val="000000"/>
                          </a:solidFill>
                          <a:effectLst/>
                          <a:latin typeface="Montserrat Bold" panose="020B0604020202020204" charset="0"/>
                        </a:rPr>
                        <a:t> y Registro de </a:t>
                      </a:r>
                      <a:r>
                        <a:rPr lang="en-US" sz="1400" b="0" i="0" u="none" strike="noStrike" dirty="0" err="1">
                          <a:solidFill>
                            <a:srgbClr val="000000"/>
                          </a:solidFill>
                          <a:effectLst/>
                          <a:latin typeface="Montserrat Bold" panose="020B0604020202020204" charset="0"/>
                        </a:rPr>
                        <a:t>asistencia</a:t>
                      </a:r>
                      <a:endParaRPr lang="en-US" sz="1400" b="0" i="0" u="none" strike="noStrike" dirty="0">
                        <a:solidFill>
                          <a:srgbClr val="000000"/>
                        </a:solidFill>
                        <a:effectLst/>
                        <a:latin typeface="Montserrat Bold" panose="020B0604020202020204" charset="0"/>
                      </a:endParaRP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50239520"/>
                  </a:ext>
                </a:extLst>
              </a:tr>
              <a:tr h="898527">
                <a:tc>
                  <a:txBody>
                    <a:bodyPr/>
                    <a:lstStyle/>
                    <a:p>
                      <a:pPr algn="ctr" fontAlgn="ctr">
                        <a:buNone/>
                      </a:pPr>
                      <a:r>
                        <a:rPr lang="en-US" sz="1400" b="0" i="0" u="none" strike="noStrike">
                          <a:solidFill>
                            <a:srgbClr val="000000"/>
                          </a:solidFill>
                          <a:effectLst/>
                          <a:latin typeface="Montserrat Bold" panose="020B0604020202020204" charset="0"/>
                        </a:rPr>
                        <a:t>10</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S" sz="1400" b="0" i="0" u="none" strike="noStrike">
                          <a:solidFill>
                            <a:srgbClr val="000000"/>
                          </a:solidFill>
                          <a:effectLst/>
                          <a:latin typeface="Montserrat Bold" panose="020B0604020202020204" charset="0"/>
                        </a:rPr>
                        <a:t>Declinación de la competencia ordinaria a indígena</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S" sz="1400" b="0" i="0" u="none" strike="noStrike">
                          <a:solidFill>
                            <a:srgbClr val="000000"/>
                          </a:solidFill>
                          <a:effectLst/>
                          <a:latin typeface="Montserrat Bold" panose="020B0604020202020204" charset="0"/>
                        </a:rPr>
                        <a:t>Presidentes/as, vocales y personal técnico y administrativo de los 20 GADs parroquiales de Napo</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sz="1400" b="0" i="0" u="none" strike="noStrike">
                          <a:solidFill>
                            <a:srgbClr val="000000"/>
                          </a:solidFill>
                          <a:effectLst/>
                          <a:latin typeface="Montserrat Bold" panose="020B0604020202020204" charset="0"/>
                        </a:rPr>
                        <a:t>07/11/2025</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Montserrat Bold" panose="020B0604020202020204" charset="0"/>
                        </a:rPr>
                        <a:t>San Pablo de Ushpayacu</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a:solidFill>
                            <a:srgbClr val="000000"/>
                          </a:solidFill>
                          <a:effectLst/>
                          <a:latin typeface="Montserrat Bold" panose="020B0604020202020204" charset="0"/>
                        </a:rPr>
                        <a:t>Especialista externo</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a:solidFill>
                            <a:srgbClr val="000000"/>
                          </a:solidFill>
                          <a:effectLst/>
                          <a:latin typeface="Montserrat Bold" panose="020B0604020202020204" charset="0"/>
                        </a:rPr>
                        <a:t>Capacitación</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a:solidFill>
                            <a:srgbClr val="000000"/>
                          </a:solidFill>
                          <a:effectLst/>
                          <a:latin typeface="Montserrat Bold" panose="020B0604020202020204" charset="0"/>
                        </a:rPr>
                        <a:t>Defensoría Pública de Napo</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a:solidFill>
                            <a:srgbClr val="000000"/>
                          </a:solidFill>
                          <a:effectLst/>
                          <a:latin typeface="Montserrat Bold" panose="020B0604020202020204" charset="0"/>
                        </a:rPr>
                        <a:t>Proyector y diapositivas</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dirty="0">
                          <a:solidFill>
                            <a:srgbClr val="000000"/>
                          </a:solidFill>
                          <a:effectLst/>
                          <a:latin typeface="Montserrat Bold" panose="020B0604020202020204" charset="0"/>
                        </a:rPr>
                        <a:t>Registro </a:t>
                      </a:r>
                      <a:r>
                        <a:rPr lang="en-US" sz="1400" b="0" i="0" u="none" strike="noStrike" dirty="0" err="1">
                          <a:solidFill>
                            <a:srgbClr val="000000"/>
                          </a:solidFill>
                          <a:effectLst/>
                          <a:latin typeface="Montserrat Bold" panose="020B0604020202020204" charset="0"/>
                        </a:rPr>
                        <a:t>fotográfico</a:t>
                      </a:r>
                      <a:r>
                        <a:rPr lang="en-US" sz="1400" b="0" i="0" u="none" strike="noStrike" dirty="0">
                          <a:solidFill>
                            <a:srgbClr val="000000"/>
                          </a:solidFill>
                          <a:effectLst/>
                          <a:latin typeface="Montserrat Bold" panose="020B0604020202020204" charset="0"/>
                        </a:rPr>
                        <a:t> y Registro de </a:t>
                      </a:r>
                      <a:r>
                        <a:rPr lang="en-US" sz="1400" b="0" i="0" u="none" strike="noStrike" dirty="0" err="1">
                          <a:solidFill>
                            <a:srgbClr val="000000"/>
                          </a:solidFill>
                          <a:effectLst/>
                          <a:latin typeface="Montserrat Bold" panose="020B0604020202020204" charset="0"/>
                        </a:rPr>
                        <a:t>asistencia</a:t>
                      </a:r>
                      <a:endParaRPr lang="en-US" sz="1400" b="0" i="0" u="none" strike="noStrike" dirty="0">
                        <a:solidFill>
                          <a:srgbClr val="000000"/>
                        </a:solidFill>
                        <a:effectLst/>
                        <a:latin typeface="Montserrat Bold" panose="020B0604020202020204" charset="0"/>
                      </a:endParaRP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8918624"/>
                  </a:ext>
                </a:extLst>
              </a:tr>
              <a:tr h="898527">
                <a:tc>
                  <a:txBody>
                    <a:bodyPr/>
                    <a:lstStyle/>
                    <a:p>
                      <a:pPr algn="ctr" fontAlgn="ctr">
                        <a:buNone/>
                      </a:pPr>
                      <a:r>
                        <a:rPr lang="en-US" sz="1400" b="0" i="0" u="none" strike="noStrike">
                          <a:solidFill>
                            <a:srgbClr val="000000"/>
                          </a:solidFill>
                          <a:effectLst/>
                          <a:latin typeface="Montserrat Bold" panose="020B0604020202020204" charset="0"/>
                        </a:rPr>
                        <a:t>11</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a:solidFill>
                            <a:srgbClr val="000000"/>
                          </a:solidFill>
                          <a:effectLst/>
                          <a:latin typeface="Montserrat Bold" panose="020B0604020202020204" charset="0"/>
                        </a:rPr>
                        <a:t>Violencia Intrafamiliar </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S" sz="1400" b="0" i="0" u="none" strike="noStrike">
                          <a:solidFill>
                            <a:srgbClr val="000000"/>
                          </a:solidFill>
                          <a:effectLst/>
                          <a:latin typeface="Montserrat Bold" panose="020B0604020202020204" charset="0"/>
                        </a:rPr>
                        <a:t>Presidentes/as, vocales y personal técnico y administrativo de los 20 GADs parroquiales de Napo</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Montserrat Bold" panose="020B0604020202020204" charset="0"/>
                        </a:rPr>
                        <a:t>22/12/2025</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Montserrat Bold" panose="020B0604020202020204" charset="0"/>
                        </a:rPr>
                        <a:t>Cuyuja</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a:solidFill>
                            <a:srgbClr val="000000"/>
                          </a:solidFill>
                          <a:effectLst/>
                          <a:latin typeface="Montserrat Bold" panose="020B0604020202020204" charset="0"/>
                        </a:rPr>
                        <a:t>Especialista externo</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a:solidFill>
                            <a:srgbClr val="000000"/>
                          </a:solidFill>
                          <a:effectLst/>
                          <a:latin typeface="Montserrat Bold" panose="020B0604020202020204" charset="0"/>
                        </a:rPr>
                        <a:t>Capacitación</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a:solidFill>
                            <a:srgbClr val="000000"/>
                          </a:solidFill>
                          <a:effectLst/>
                          <a:latin typeface="Montserrat Bold" panose="020B0604020202020204" charset="0"/>
                        </a:rPr>
                        <a:t>Defensoría Pública de Napo</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a:solidFill>
                            <a:srgbClr val="000000"/>
                          </a:solidFill>
                          <a:effectLst/>
                          <a:latin typeface="Montserrat Bold" panose="020B0604020202020204" charset="0"/>
                        </a:rPr>
                        <a:t>Proyector y diapositivas</a:t>
                      </a: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dirty="0">
                          <a:solidFill>
                            <a:srgbClr val="000000"/>
                          </a:solidFill>
                          <a:effectLst/>
                          <a:latin typeface="Montserrat Bold" panose="020B0604020202020204" charset="0"/>
                        </a:rPr>
                        <a:t>Registro </a:t>
                      </a:r>
                      <a:r>
                        <a:rPr lang="en-US" sz="1400" b="0" i="0" u="none" strike="noStrike" dirty="0" err="1">
                          <a:solidFill>
                            <a:srgbClr val="000000"/>
                          </a:solidFill>
                          <a:effectLst/>
                          <a:latin typeface="Montserrat Bold" panose="020B0604020202020204" charset="0"/>
                        </a:rPr>
                        <a:t>fotográfico</a:t>
                      </a:r>
                      <a:r>
                        <a:rPr lang="en-US" sz="1400" b="0" i="0" u="none" strike="noStrike" dirty="0">
                          <a:solidFill>
                            <a:srgbClr val="000000"/>
                          </a:solidFill>
                          <a:effectLst/>
                          <a:latin typeface="Montserrat Bold" panose="020B0604020202020204" charset="0"/>
                        </a:rPr>
                        <a:t> y Registro de </a:t>
                      </a:r>
                      <a:r>
                        <a:rPr lang="en-US" sz="1400" b="0" i="0" u="none" strike="noStrike" dirty="0" err="1">
                          <a:solidFill>
                            <a:srgbClr val="000000"/>
                          </a:solidFill>
                          <a:effectLst/>
                          <a:latin typeface="Montserrat Bold" panose="020B0604020202020204" charset="0"/>
                        </a:rPr>
                        <a:t>asistencia</a:t>
                      </a:r>
                      <a:endParaRPr lang="en-US" sz="1400" b="0" i="0" u="none" strike="noStrike" dirty="0">
                        <a:solidFill>
                          <a:srgbClr val="000000"/>
                        </a:solidFill>
                        <a:effectLst/>
                        <a:latin typeface="Montserrat Bold" panose="020B0604020202020204" charset="0"/>
                      </a:endParaRPr>
                    </a:p>
                  </a:txBody>
                  <a:tcPr marL="1822" marR="1822" marT="18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26076770"/>
                  </a:ext>
                </a:extLst>
              </a:tr>
            </a:tbl>
          </a:graphicData>
        </a:graphic>
      </p:graphicFrame>
    </p:spTree>
    <p:extLst>
      <p:ext uri="{BB962C8B-B14F-4D97-AF65-F5344CB8AC3E}">
        <p14:creationId xmlns:p14="http://schemas.microsoft.com/office/powerpoint/2010/main" val="333588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9C89A-D80A-F540-05A8-5136D12672FD}"/>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C4A6A2A4-AE60-2F6D-A777-1EBCB2C0B8A6}"/>
              </a:ext>
            </a:extLst>
          </p:cNvPr>
          <p:cNvSpPr txBox="1"/>
          <p:nvPr/>
        </p:nvSpPr>
        <p:spPr>
          <a:xfrm>
            <a:off x="152400" y="3526402"/>
            <a:ext cx="17754600" cy="2769989"/>
          </a:xfrm>
          <a:prstGeom prst="rect">
            <a:avLst/>
          </a:prstGeom>
        </p:spPr>
        <p:txBody>
          <a:bodyPr wrap="square" lIns="0" tIns="0" rIns="0" bIns="0" rtlCol="0" anchor="t">
            <a:spAutoFit/>
          </a:bodyPr>
          <a:lstStyle/>
          <a:p>
            <a:pPr marL="0" lvl="0" indent="0" algn="ctr">
              <a:lnSpc>
                <a:spcPts val="10800"/>
              </a:lnSpc>
              <a:spcBef>
                <a:spcPct val="0"/>
              </a:spcBef>
            </a:pPr>
            <a:r>
              <a:rPr lang="es-EC" sz="9000" b="1" u="none" noProof="0" dirty="0">
                <a:solidFill>
                  <a:srgbClr val="052896"/>
                </a:solidFill>
                <a:latin typeface="Decalotype Bold"/>
                <a:ea typeface="Decalotype Bold"/>
                <a:cs typeface="Decalotype Bold"/>
                <a:sym typeface="Decalotype Bold"/>
              </a:rPr>
              <a:t>NORMA LEGAL</a:t>
            </a:r>
          </a:p>
          <a:p>
            <a:pPr marL="0" lvl="0" indent="0" algn="ctr">
              <a:lnSpc>
                <a:spcPts val="10800"/>
              </a:lnSpc>
              <a:spcBef>
                <a:spcPct val="0"/>
              </a:spcBef>
            </a:pPr>
            <a:r>
              <a:rPr lang="es-EC" sz="9000" b="1" dirty="0">
                <a:solidFill>
                  <a:srgbClr val="052896"/>
                </a:solidFill>
                <a:latin typeface="Decalotype Bold"/>
                <a:sym typeface="Decalotype Bold"/>
              </a:rPr>
              <a:t>Rendición de Cuentas 2025</a:t>
            </a:r>
            <a:endParaRPr lang="es-EC" sz="9000" b="1" noProof="0" dirty="0">
              <a:solidFill>
                <a:srgbClr val="052896"/>
              </a:solidFill>
              <a:latin typeface="Decalotype Bold"/>
              <a:sym typeface="Decalotype Bold"/>
            </a:endParaRPr>
          </a:p>
        </p:txBody>
      </p:sp>
      <p:sp>
        <p:nvSpPr>
          <p:cNvPr id="11" name="Freeform 27">
            <a:extLst>
              <a:ext uri="{FF2B5EF4-FFF2-40B4-BE49-F238E27FC236}">
                <a16:creationId xmlns:a16="http://schemas.microsoft.com/office/drawing/2014/main" id="{AA78BE6D-F1CD-58BF-4B87-AE49FE9D4DAD}"/>
              </a:ext>
            </a:extLst>
          </p:cNvPr>
          <p:cNvSpPr/>
          <p:nvPr/>
        </p:nvSpPr>
        <p:spPr>
          <a:xfrm>
            <a:off x="0" y="9644380"/>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2" name="Freeform 28">
            <a:extLst>
              <a:ext uri="{FF2B5EF4-FFF2-40B4-BE49-F238E27FC236}">
                <a16:creationId xmlns:a16="http://schemas.microsoft.com/office/drawing/2014/main" id="{0A352A3C-9874-6940-C5F4-8A870D36AA9C}"/>
              </a:ext>
            </a:extLst>
          </p:cNvPr>
          <p:cNvSpPr/>
          <p:nvPr/>
        </p:nvSpPr>
        <p:spPr>
          <a:xfrm>
            <a:off x="7795496" y="9644095"/>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3" name="Freeform 29">
            <a:extLst>
              <a:ext uri="{FF2B5EF4-FFF2-40B4-BE49-F238E27FC236}">
                <a16:creationId xmlns:a16="http://schemas.microsoft.com/office/drawing/2014/main" id="{BF37A155-DB19-68D8-3AB9-BF34199C9638}"/>
              </a:ext>
            </a:extLst>
          </p:cNvPr>
          <p:cNvSpPr/>
          <p:nvPr/>
        </p:nvSpPr>
        <p:spPr>
          <a:xfrm>
            <a:off x="10853594" y="9644095"/>
            <a:ext cx="7467602" cy="642476"/>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63296" t="-1501126" r="-92940" b="-87664"/>
            </a:stretch>
          </a:blipFill>
        </p:spPr>
        <p:txBody>
          <a:bodyPr/>
          <a:lstStyle/>
          <a:p>
            <a:endParaRPr lang="es-EC" noProof="0" dirty="0"/>
          </a:p>
        </p:txBody>
      </p:sp>
      <p:sp>
        <p:nvSpPr>
          <p:cNvPr id="3" name="Freeform 7">
            <a:extLst>
              <a:ext uri="{FF2B5EF4-FFF2-40B4-BE49-F238E27FC236}">
                <a16:creationId xmlns:a16="http://schemas.microsoft.com/office/drawing/2014/main" id="{F6C5DD62-132B-794A-9041-A99B8CC573FC}"/>
              </a:ext>
            </a:extLst>
          </p:cNvPr>
          <p:cNvSpPr/>
          <p:nvPr/>
        </p:nvSpPr>
        <p:spPr>
          <a:xfrm>
            <a:off x="0" y="0"/>
            <a:ext cx="7795496" cy="266700"/>
          </a:xfrm>
          <a:custGeom>
            <a:avLst/>
            <a:gdLst/>
            <a:ahLst/>
            <a:cxnLst/>
            <a:rect l="l" t="t" r="r" b="b"/>
            <a:pathLst>
              <a:path w="7795496" h="10287000">
                <a:moveTo>
                  <a:pt x="0" y="0"/>
                </a:moveTo>
                <a:lnTo>
                  <a:pt x="7795496" y="0"/>
                </a:lnTo>
                <a:lnTo>
                  <a:pt x="7795496" y="10287000"/>
                </a:lnTo>
                <a:lnTo>
                  <a:pt x="0" y="10287000"/>
                </a:lnTo>
                <a:lnTo>
                  <a:pt x="0" y="0"/>
                </a:lnTo>
                <a:close/>
              </a:path>
            </a:pathLst>
          </a:custGeom>
          <a:blipFill>
            <a:blip r:embed="rId2"/>
            <a:stretch>
              <a:fillRect l="-4036" t="19" r="-35147" b="-3968263"/>
            </a:stretch>
          </a:blipFill>
        </p:spPr>
        <p:txBody>
          <a:bodyPr/>
          <a:lstStyle/>
          <a:p>
            <a:endParaRPr lang="es-EC" noProof="0" dirty="0"/>
          </a:p>
        </p:txBody>
      </p:sp>
      <p:pic>
        <p:nvPicPr>
          <p:cNvPr id="6" name="Imagen 5">
            <a:extLst>
              <a:ext uri="{FF2B5EF4-FFF2-40B4-BE49-F238E27FC236}">
                <a16:creationId xmlns:a16="http://schemas.microsoft.com/office/drawing/2014/main" id="{DCECE93D-3B69-B7DC-0423-C2D237436626}"/>
              </a:ext>
            </a:extLst>
          </p:cNvPr>
          <p:cNvPicPr>
            <a:picLocks noChangeAspect="1"/>
          </p:cNvPicPr>
          <p:nvPr/>
        </p:nvPicPr>
        <p:blipFill>
          <a:blip r:embed="rId3">
            <a:extLst>
              <a:ext uri="{28A0092B-C50C-407E-A947-70E740481C1C}">
                <a14:useLocalDpi xmlns:a14="http://schemas.microsoft.com/office/drawing/2010/main" val="0"/>
              </a:ext>
            </a:extLst>
          </a:blip>
          <a:srcRect l="21022" t="20833" r="22160" b="20833"/>
          <a:stretch>
            <a:fillRect/>
          </a:stretch>
        </p:blipFill>
        <p:spPr>
          <a:xfrm>
            <a:off x="13944600" y="0"/>
            <a:ext cx="4218214" cy="2362200"/>
          </a:xfrm>
          <a:prstGeom prst="rect">
            <a:avLst/>
          </a:prstGeom>
        </p:spPr>
      </p:pic>
    </p:spTree>
    <p:extLst>
      <p:ext uri="{BB962C8B-B14F-4D97-AF65-F5344CB8AC3E}">
        <p14:creationId xmlns:p14="http://schemas.microsoft.com/office/powerpoint/2010/main" val="2311269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6551B-9963-18D6-26A7-FFA0A3897CF8}"/>
            </a:ext>
          </a:extLst>
        </p:cNvPr>
        <p:cNvGrpSpPr/>
        <p:nvPr/>
      </p:nvGrpSpPr>
      <p:grpSpPr>
        <a:xfrm>
          <a:off x="0" y="0"/>
          <a:ext cx="0" cy="0"/>
          <a:chOff x="0" y="0"/>
          <a:chExt cx="0" cy="0"/>
        </a:xfrm>
      </p:grpSpPr>
      <p:sp>
        <p:nvSpPr>
          <p:cNvPr id="11" name="Freeform 27">
            <a:extLst>
              <a:ext uri="{FF2B5EF4-FFF2-40B4-BE49-F238E27FC236}">
                <a16:creationId xmlns:a16="http://schemas.microsoft.com/office/drawing/2014/main" id="{6D5E93B5-BF1E-F537-345D-0EDD4A1DFE02}"/>
              </a:ext>
            </a:extLst>
          </p:cNvPr>
          <p:cNvSpPr/>
          <p:nvPr/>
        </p:nvSpPr>
        <p:spPr>
          <a:xfrm>
            <a:off x="0" y="9644380"/>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2" name="Freeform 28">
            <a:extLst>
              <a:ext uri="{FF2B5EF4-FFF2-40B4-BE49-F238E27FC236}">
                <a16:creationId xmlns:a16="http://schemas.microsoft.com/office/drawing/2014/main" id="{DF6F2AC0-AD33-F4FD-CD98-72C9EEAE75C3}"/>
              </a:ext>
            </a:extLst>
          </p:cNvPr>
          <p:cNvSpPr/>
          <p:nvPr/>
        </p:nvSpPr>
        <p:spPr>
          <a:xfrm>
            <a:off x="7795496" y="9644236"/>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3" name="Freeform 29">
            <a:extLst>
              <a:ext uri="{FF2B5EF4-FFF2-40B4-BE49-F238E27FC236}">
                <a16:creationId xmlns:a16="http://schemas.microsoft.com/office/drawing/2014/main" id="{5EDA1EEC-7958-2EDF-0358-590BD16209F4}"/>
              </a:ext>
            </a:extLst>
          </p:cNvPr>
          <p:cNvSpPr/>
          <p:nvPr/>
        </p:nvSpPr>
        <p:spPr>
          <a:xfrm>
            <a:off x="10853594" y="9644095"/>
            <a:ext cx="7467602" cy="642476"/>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63296" t="-1501126" r="-92940" b="-87664"/>
            </a:stretch>
          </a:blipFill>
        </p:spPr>
        <p:txBody>
          <a:bodyPr/>
          <a:lstStyle/>
          <a:p>
            <a:endParaRPr lang="es-EC" noProof="0" dirty="0"/>
          </a:p>
        </p:txBody>
      </p:sp>
      <p:sp>
        <p:nvSpPr>
          <p:cNvPr id="3" name="Freeform 7">
            <a:extLst>
              <a:ext uri="{FF2B5EF4-FFF2-40B4-BE49-F238E27FC236}">
                <a16:creationId xmlns:a16="http://schemas.microsoft.com/office/drawing/2014/main" id="{A69AC02B-24D9-CDE5-B942-DEA92D37FEC3}"/>
              </a:ext>
            </a:extLst>
          </p:cNvPr>
          <p:cNvSpPr/>
          <p:nvPr/>
        </p:nvSpPr>
        <p:spPr>
          <a:xfrm>
            <a:off x="0" y="0"/>
            <a:ext cx="7795496" cy="266700"/>
          </a:xfrm>
          <a:custGeom>
            <a:avLst/>
            <a:gdLst/>
            <a:ahLst/>
            <a:cxnLst/>
            <a:rect l="l" t="t" r="r" b="b"/>
            <a:pathLst>
              <a:path w="7795496" h="10287000">
                <a:moveTo>
                  <a:pt x="0" y="0"/>
                </a:moveTo>
                <a:lnTo>
                  <a:pt x="7795496" y="0"/>
                </a:lnTo>
                <a:lnTo>
                  <a:pt x="7795496" y="10287000"/>
                </a:lnTo>
                <a:lnTo>
                  <a:pt x="0" y="10287000"/>
                </a:lnTo>
                <a:lnTo>
                  <a:pt x="0" y="0"/>
                </a:lnTo>
                <a:close/>
              </a:path>
            </a:pathLst>
          </a:custGeom>
          <a:blipFill>
            <a:blip r:embed="rId2"/>
            <a:stretch>
              <a:fillRect l="-4036" t="19" r="-35147" b="-3968263"/>
            </a:stretch>
          </a:blipFill>
        </p:spPr>
        <p:txBody>
          <a:bodyPr/>
          <a:lstStyle/>
          <a:p>
            <a:endParaRPr lang="es-EC" noProof="0" dirty="0"/>
          </a:p>
        </p:txBody>
      </p:sp>
      <p:pic>
        <p:nvPicPr>
          <p:cNvPr id="5" name="Imagen 4" descr="Dibujo con letras blancas&#10;&#10;El contenido generado por IA puede ser incorrecto.">
            <a:extLst>
              <a:ext uri="{FF2B5EF4-FFF2-40B4-BE49-F238E27FC236}">
                <a16:creationId xmlns:a16="http://schemas.microsoft.com/office/drawing/2014/main" id="{E01F2844-5F19-4178-89B7-A2FFEABBACF9}"/>
              </a:ext>
            </a:extLst>
          </p:cNvPr>
          <p:cNvPicPr>
            <a:picLocks noChangeAspect="1"/>
          </p:cNvPicPr>
          <p:nvPr/>
        </p:nvPicPr>
        <p:blipFill>
          <a:blip r:embed="rId3">
            <a:extLst>
              <a:ext uri="{28A0092B-C50C-407E-A947-70E740481C1C}">
                <a14:useLocalDpi xmlns:a14="http://schemas.microsoft.com/office/drawing/2010/main" val="0"/>
              </a:ext>
            </a:extLst>
          </a:blip>
          <a:srcRect t="3140"/>
          <a:stretch>
            <a:fillRect/>
          </a:stretch>
        </p:blipFill>
        <p:spPr>
          <a:xfrm>
            <a:off x="6629400" y="8343900"/>
            <a:ext cx="3463528" cy="1184590"/>
          </a:xfrm>
          <a:prstGeom prst="rect">
            <a:avLst/>
          </a:prstGeom>
        </p:spPr>
      </p:pic>
      <p:sp>
        <p:nvSpPr>
          <p:cNvPr id="6" name="CuadroTexto 5">
            <a:extLst>
              <a:ext uri="{FF2B5EF4-FFF2-40B4-BE49-F238E27FC236}">
                <a16:creationId xmlns:a16="http://schemas.microsoft.com/office/drawing/2014/main" id="{9D975E96-30FF-F9A6-6448-6267F08A0807}"/>
              </a:ext>
            </a:extLst>
          </p:cNvPr>
          <p:cNvSpPr txBox="1"/>
          <p:nvPr/>
        </p:nvSpPr>
        <p:spPr>
          <a:xfrm>
            <a:off x="4038600" y="3539501"/>
            <a:ext cx="9161090" cy="1477328"/>
          </a:xfrm>
          <a:prstGeom prst="rect">
            <a:avLst/>
          </a:prstGeom>
          <a:noFill/>
        </p:spPr>
        <p:txBody>
          <a:bodyPr wrap="square">
            <a:spAutoFit/>
          </a:bodyPr>
          <a:lstStyle/>
          <a:p>
            <a:pPr marL="0" lvl="0" indent="0" algn="ctr">
              <a:lnSpc>
                <a:spcPts val="10800"/>
              </a:lnSpc>
              <a:spcBef>
                <a:spcPct val="0"/>
              </a:spcBef>
            </a:pPr>
            <a:r>
              <a:rPr lang="es-EC" sz="9000" b="1" dirty="0">
                <a:solidFill>
                  <a:srgbClr val="052896"/>
                </a:solidFill>
                <a:latin typeface="Decalotype Bold"/>
                <a:sym typeface="Decalotype Bold"/>
              </a:rPr>
              <a:t>COORDINACIÓN</a:t>
            </a:r>
          </a:p>
        </p:txBody>
      </p:sp>
      <p:pic>
        <p:nvPicPr>
          <p:cNvPr id="7" name="Imagen 6">
            <a:extLst>
              <a:ext uri="{FF2B5EF4-FFF2-40B4-BE49-F238E27FC236}">
                <a16:creationId xmlns:a16="http://schemas.microsoft.com/office/drawing/2014/main" id="{D2729F90-56A4-8991-5FB8-34EAD917211A}"/>
              </a:ext>
            </a:extLst>
          </p:cNvPr>
          <p:cNvPicPr>
            <a:picLocks noChangeAspect="1"/>
          </p:cNvPicPr>
          <p:nvPr/>
        </p:nvPicPr>
        <p:blipFill>
          <a:blip r:embed="rId4">
            <a:extLst>
              <a:ext uri="{28A0092B-C50C-407E-A947-70E740481C1C}">
                <a14:useLocalDpi xmlns:a14="http://schemas.microsoft.com/office/drawing/2010/main" val="0"/>
              </a:ext>
            </a:extLst>
          </a:blip>
          <a:srcRect l="21022" t="20833" r="22160" b="20833"/>
          <a:stretch>
            <a:fillRect/>
          </a:stretch>
        </p:blipFill>
        <p:spPr>
          <a:xfrm>
            <a:off x="14949868" y="3917"/>
            <a:ext cx="3326738" cy="1862974"/>
          </a:xfrm>
          <a:prstGeom prst="rect">
            <a:avLst/>
          </a:prstGeom>
        </p:spPr>
      </p:pic>
    </p:spTree>
    <p:extLst>
      <p:ext uri="{BB962C8B-B14F-4D97-AF65-F5344CB8AC3E}">
        <p14:creationId xmlns:p14="http://schemas.microsoft.com/office/powerpoint/2010/main" val="3537706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35C9A-D2DF-527E-D254-2B82A91991D8}"/>
            </a:ext>
          </a:extLst>
        </p:cNvPr>
        <p:cNvGrpSpPr/>
        <p:nvPr/>
      </p:nvGrpSpPr>
      <p:grpSpPr>
        <a:xfrm>
          <a:off x="0" y="0"/>
          <a:ext cx="0" cy="0"/>
          <a:chOff x="0" y="0"/>
          <a:chExt cx="0" cy="0"/>
        </a:xfrm>
      </p:grpSpPr>
      <p:sp>
        <p:nvSpPr>
          <p:cNvPr id="11" name="Freeform 27">
            <a:extLst>
              <a:ext uri="{FF2B5EF4-FFF2-40B4-BE49-F238E27FC236}">
                <a16:creationId xmlns:a16="http://schemas.microsoft.com/office/drawing/2014/main" id="{8A7A4FF6-49EB-57C2-BE5E-257A9B2F6676}"/>
              </a:ext>
            </a:extLst>
          </p:cNvPr>
          <p:cNvSpPr/>
          <p:nvPr/>
        </p:nvSpPr>
        <p:spPr>
          <a:xfrm>
            <a:off x="0" y="9644380"/>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2" name="Freeform 28">
            <a:extLst>
              <a:ext uri="{FF2B5EF4-FFF2-40B4-BE49-F238E27FC236}">
                <a16:creationId xmlns:a16="http://schemas.microsoft.com/office/drawing/2014/main" id="{1E51AFA4-44CD-686D-A4DB-C82F3A559E1C}"/>
              </a:ext>
            </a:extLst>
          </p:cNvPr>
          <p:cNvSpPr/>
          <p:nvPr/>
        </p:nvSpPr>
        <p:spPr>
          <a:xfrm>
            <a:off x="7795496" y="9644236"/>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3" name="Freeform 29">
            <a:extLst>
              <a:ext uri="{FF2B5EF4-FFF2-40B4-BE49-F238E27FC236}">
                <a16:creationId xmlns:a16="http://schemas.microsoft.com/office/drawing/2014/main" id="{A944AE53-4763-87DB-7967-59C907DEFF8D}"/>
              </a:ext>
            </a:extLst>
          </p:cNvPr>
          <p:cNvSpPr/>
          <p:nvPr/>
        </p:nvSpPr>
        <p:spPr>
          <a:xfrm>
            <a:off x="10853594" y="9644095"/>
            <a:ext cx="7467602" cy="642476"/>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63296" t="-1501126" r="-92940" b="-87664"/>
            </a:stretch>
          </a:blipFill>
        </p:spPr>
        <p:txBody>
          <a:bodyPr/>
          <a:lstStyle/>
          <a:p>
            <a:endParaRPr lang="es-EC" noProof="0" dirty="0"/>
          </a:p>
        </p:txBody>
      </p:sp>
      <p:sp>
        <p:nvSpPr>
          <p:cNvPr id="3" name="Freeform 7">
            <a:extLst>
              <a:ext uri="{FF2B5EF4-FFF2-40B4-BE49-F238E27FC236}">
                <a16:creationId xmlns:a16="http://schemas.microsoft.com/office/drawing/2014/main" id="{A781F094-F3B7-CE0C-1E84-C4A62A0A55F9}"/>
              </a:ext>
            </a:extLst>
          </p:cNvPr>
          <p:cNvSpPr/>
          <p:nvPr/>
        </p:nvSpPr>
        <p:spPr>
          <a:xfrm>
            <a:off x="0" y="0"/>
            <a:ext cx="7795496" cy="266700"/>
          </a:xfrm>
          <a:custGeom>
            <a:avLst/>
            <a:gdLst/>
            <a:ahLst/>
            <a:cxnLst/>
            <a:rect l="l" t="t" r="r" b="b"/>
            <a:pathLst>
              <a:path w="7795496" h="10287000">
                <a:moveTo>
                  <a:pt x="0" y="0"/>
                </a:moveTo>
                <a:lnTo>
                  <a:pt x="7795496" y="0"/>
                </a:lnTo>
                <a:lnTo>
                  <a:pt x="7795496" y="10287000"/>
                </a:lnTo>
                <a:lnTo>
                  <a:pt x="0" y="10287000"/>
                </a:lnTo>
                <a:lnTo>
                  <a:pt x="0" y="0"/>
                </a:lnTo>
                <a:close/>
              </a:path>
            </a:pathLst>
          </a:custGeom>
          <a:blipFill>
            <a:blip r:embed="rId2"/>
            <a:stretch>
              <a:fillRect l="-4036" t="19" r="-35147" b="-3968263"/>
            </a:stretch>
          </a:blipFill>
        </p:spPr>
        <p:txBody>
          <a:bodyPr/>
          <a:lstStyle/>
          <a:p>
            <a:endParaRPr lang="es-EC" noProof="0" dirty="0"/>
          </a:p>
        </p:txBody>
      </p:sp>
      <p:pic>
        <p:nvPicPr>
          <p:cNvPr id="5" name="Imagen 4" descr="Dibujo con letras blancas&#10;&#10;El contenido generado por IA puede ser incorrecto.">
            <a:extLst>
              <a:ext uri="{FF2B5EF4-FFF2-40B4-BE49-F238E27FC236}">
                <a16:creationId xmlns:a16="http://schemas.microsoft.com/office/drawing/2014/main" id="{DD45FE1C-0753-CC72-3487-531AA7EC1AEF}"/>
              </a:ext>
            </a:extLst>
          </p:cNvPr>
          <p:cNvPicPr>
            <a:picLocks noChangeAspect="1"/>
          </p:cNvPicPr>
          <p:nvPr/>
        </p:nvPicPr>
        <p:blipFill>
          <a:blip r:embed="rId3" cstate="print">
            <a:extLst>
              <a:ext uri="{28A0092B-C50C-407E-A947-70E740481C1C}">
                <a14:useLocalDpi xmlns:a14="http://schemas.microsoft.com/office/drawing/2010/main" val="0"/>
              </a:ext>
            </a:extLst>
          </a:blip>
          <a:srcRect t="3140"/>
          <a:stretch>
            <a:fillRect/>
          </a:stretch>
        </p:blipFill>
        <p:spPr>
          <a:xfrm>
            <a:off x="76200" y="342900"/>
            <a:ext cx="2895600" cy="990348"/>
          </a:xfrm>
          <a:prstGeom prst="rect">
            <a:avLst/>
          </a:prstGeom>
        </p:spPr>
      </p:pic>
      <p:sp>
        <p:nvSpPr>
          <p:cNvPr id="6" name="CuadroTexto 5">
            <a:extLst>
              <a:ext uri="{FF2B5EF4-FFF2-40B4-BE49-F238E27FC236}">
                <a16:creationId xmlns:a16="http://schemas.microsoft.com/office/drawing/2014/main" id="{36AB5D7D-BE7D-92CC-C04C-E418FB318897}"/>
              </a:ext>
            </a:extLst>
          </p:cNvPr>
          <p:cNvSpPr txBox="1"/>
          <p:nvPr/>
        </p:nvSpPr>
        <p:spPr>
          <a:xfrm>
            <a:off x="1447800" y="1934771"/>
            <a:ext cx="15163800" cy="7478970"/>
          </a:xfrm>
          <a:prstGeom prst="rect">
            <a:avLst/>
          </a:prstGeom>
          <a:noFill/>
        </p:spPr>
        <p:txBody>
          <a:bodyPr wrap="square">
            <a:spAutoFit/>
          </a:bodyPr>
          <a:lstStyle/>
          <a:p>
            <a:pPr algn="just">
              <a:buNone/>
            </a:pPr>
            <a:r>
              <a:rPr lang="es-ES" sz="3200" dirty="0">
                <a:latin typeface="Public Sans" panose="020B0604020202020204" charset="0"/>
              </a:rPr>
              <a:t>Durante el 2025, desde </a:t>
            </a:r>
            <a:r>
              <a:rPr lang="es-ES" sz="3200" b="1" dirty="0">
                <a:latin typeface="Public Sans" panose="020B0604020202020204" charset="0"/>
              </a:rPr>
              <a:t>Conagopare Napo</a:t>
            </a:r>
            <a:r>
              <a:rPr lang="es-ES" sz="3200" dirty="0">
                <a:latin typeface="Public Sans" panose="020B0604020202020204" charset="0"/>
              </a:rPr>
              <a:t> fortalecimos la </a:t>
            </a:r>
            <a:r>
              <a:rPr lang="es-ES" sz="3200" b="1" dirty="0">
                <a:latin typeface="Public Sans" panose="020B0604020202020204" charset="0"/>
              </a:rPr>
              <a:t>Coordinación interinstitucional</a:t>
            </a:r>
            <a:r>
              <a:rPr lang="es-ES" sz="3200" dirty="0">
                <a:latin typeface="Public Sans" panose="020B0604020202020204" charset="0"/>
              </a:rPr>
              <a:t>, lo que ha permitido mantener un lazo permanente de información y articulación con </a:t>
            </a:r>
            <a:r>
              <a:rPr lang="es-ES" sz="3200" b="1" dirty="0">
                <a:latin typeface="Public Sans" panose="020B0604020202020204" charset="0"/>
              </a:rPr>
              <a:t>otros niveles de gobierno</a:t>
            </a:r>
            <a:r>
              <a:rPr lang="es-ES" sz="3200" dirty="0">
                <a:latin typeface="Public Sans" panose="020B0604020202020204" charset="0"/>
              </a:rPr>
              <a:t> e instituciones del Ejecutivo Desconcentrado en la Provincia de Napo.</a:t>
            </a:r>
          </a:p>
          <a:p>
            <a:pPr algn="just">
              <a:buNone/>
            </a:pPr>
            <a:endParaRPr lang="es-ES" sz="3200" dirty="0">
              <a:latin typeface="Public Sans" panose="020B0604020202020204" charset="0"/>
            </a:endParaRPr>
          </a:p>
          <a:p>
            <a:pPr algn="just">
              <a:buNone/>
            </a:pPr>
            <a:r>
              <a:rPr lang="es-ES" sz="3200" dirty="0">
                <a:latin typeface="Public Sans" panose="020B0604020202020204" charset="0"/>
              </a:rPr>
              <a:t>Gracias a esta gestión, los </a:t>
            </a:r>
            <a:r>
              <a:rPr lang="es-ES" sz="3200" b="1" dirty="0">
                <a:latin typeface="Public Sans" panose="020B0604020202020204" charset="0"/>
              </a:rPr>
              <a:t>20 GAD Parroquiales Rurales de Napo</a:t>
            </a:r>
            <a:r>
              <a:rPr lang="es-ES" sz="3200" dirty="0">
                <a:latin typeface="Public Sans" panose="020B0604020202020204" charset="0"/>
              </a:rPr>
              <a:t> han podido participar activamente en </a:t>
            </a:r>
            <a:r>
              <a:rPr lang="es-ES" sz="3200" b="1" dirty="0">
                <a:latin typeface="Public Sans" panose="020B0604020202020204" charset="0"/>
              </a:rPr>
              <a:t>foros, talleres, capacitaciones e invitaciones oficiales</a:t>
            </a:r>
            <a:r>
              <a:rPr lang="es-ES" sz="3200" dirty="0">
                <a:latin typeface="Public Sans" panose="020B0604020202020204" charset="0"/>
              </a:rPr>
              <a:t>, articuladas con entidades como la </a:t>
            </a:r>
            <a:r>
              <a:rPr lang="es-ES" sz="3200" b="1" dirty="0">
                <a:latin typeface="Public Sans" panose="020B0604020202020204" charset="0"/>
              </a:rPr>
              <a:t>Prefectura de Napo</a:t>
            </a:r>
            <a:r>
              <a:rPr lang="es-ES" sz="3200" dirty="0">
                <a:latin typeface="Public Sans" panose="020B0604020202020204" charset="0"/>
              </a:rPr>
              <a:t>, la </a:t>
            </a:r>
            <a:r>
              <a:rPr lang="es-ES" sz="3200" b="1" dirty="0">
                <a:latin typeface="Public Sans" panose="020B0604020202020204" charset="0"/>
              </a:rPr>
              <a:t>Secretaría Técnica de la Circunscripción Territorial Especial Amazónica (STCTEA)</a:t>
            </a:r>
            <a:r>
              <a:rPr lang="es-ES" sz="3200" dirty="0">
                <a:latin typeface="Public Sans" panose="020B0604020202020204" charset="0"/>
              </a:rPr>
              <a:t>, el MAATE, SENPLADES, SOT, MAATE, MTOP, MIDUVI, MAG, UNIVERSIDADES, entre otras.</a:t>
            </a:r>
          </a:p>
          <a:p>
            <a:pPr algn="just">
              <a:buNone/>
            </a:pPr>
            <a:endParaRPr lang="es-ES" sz="3200" dirty="0">
              <a:latin typeface="Public Sans" panose="020B0604020202020204" charset="0"/>
            </a:endParaRPr>
          </a:p>
          <a:p>
            <a:pPr algn="just">
              <a:buNone/>
            </a:pPr>
            <a:r>
              <a:rPr lang="es-ES" sz="3200" dirty="0">
                <a:latin typeface="Public Sans" panose="020B0604020202020204" charset="0"/>
              </a:rPr>
              <a:t>Esta articulación garantiza que las parroquias rurales no solo estén representadas, sino también </a:t>
            </a:r>
            <a:r>
              <a:rPr lang="es-ES" sz="3200" b="1" dirty="0">
                <a:latin typeface="Public Sans" panose="020B0604020202020204" charset="0"/>
              </a:rPr>
              <a:t>incluidas y fortalecidas</a:t>
            </a:r>
            <a:r>
              <a:rPr lang="es-ES" sz="3200" dirty="0">
                <a:latin typeface="Public Sans" panose="020B0604020202020204" charset="0"/>
              </a:rPr>
              <a:t> en todos los espacios de construcción territorial.</a:t>
            </a:r>
          </a:p>
        </p:txBody>
      </p:sp>
      <p:pic>
        <p:nvPicPr>
          <p:cNvPr id="2" name="Imagen 1">
            <a:extLst>
              <a:ext uri="{FF2B5EF4-FFF2-40B4-BE49-F238E27FC236}">
                <a16:creationId xmlns:a16="http://schemas.microsoft.com/office/drawing/2014/main" id="{2E64DD5A-5E48-1A6B-C5DB-AFEB1E6FF7AC}"/>
              </a:ext>
            </a:extLst>
          </p:cNvPr>
          <p:cNvPicPr>
            <a:picLocks noChangeAspect="1"/>
          </p:cNvPicPr>
          <p:nvPr/>
        </p:nvPicPr>
        <p:blipFill>
          <a:blip r:embed="rId4" cstate="print">
            <a:extLst>
              <a:ext uri="{28A0092B-C50C-407E-A947-70E740481C1C}">
                <a14:useLocalDpi xmlns:a14="http://schemas.microsoft.com/office/drawing/2010/main" val="0"/>
              </a:ext>
            </a:extLst>
          </a:blip>
          <a:srcRect l="21022" t="20833" r="22160" b="20833"/>
          <a:stretch>
            <a:fillRect/>
          </a:stretch>
        </p:blipFill>
        <p:spPr>
          <a:xfrm>
            <a:off x="15240000" y="3917"/>
            <a:ext cx="3036606" cy="1700500"/>
          </a:xfrm>
          <a:prstGeom prst="rect">
            <a:avLst/>
          </a:prstGeom>
        </p:spPr>
      </p:pic>
    </p:spTree>
    <p:extLst>
      <p:ext uri="{BB962C8B-B14F-4D97-AF65-F5344CB8AC3E}">
        <p14:creationId xmlns:p14="http://schemas.microsoft.com/office/powerpoint/2010/main" val="1698963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0216C-5D47-D3A9-72C6-7B5E59F79B5A}"/>
            </a:ext>
          </a:extLst>
        </p:cNvPr>
        <p:cNvGrpSpPr/>
        <p:nvPr/>
      </p:nvGrpSpPr>
      <p:grpSpPr>
        <a:xfrm>
          <a:off x="0" y="0"/>
          <a:ext cx="0" cy="0"/>
          <a:chOff x="0" y="0"/>
          <a:chExt cx="0" cy="0"/>
        </a:xfrm>
      </p:grpSpPr>
      <p:pic>
        <p:nvPicPr>
          <p:cNvPr id="18" name="Imagen 17" descr="Dibujo con letras blancas&#10;&#10;El contenido generado por IA puede ser incorrecto.">
            <a:extLst>
              <a:ext uri="{FF2B5EF4-FFF2-40B4-BE49-F238E27FC236}">
                <a16:creationId xmlns:a16="http://schemas.microsoft.com/office/drawing/2014/main" id="{81CBC58A-654E-722C-5049-0B29A8B8F20C}"/>
              </a:ext>
            </a:extLst>
          </p:cNvPr>
          <p:cNvPicPr>
            <a:picLocks noChangeAspect="1"/>
          </p:cNvPicPr>
          <p:nvPr/>
        </p:nvPicPr>
        <p:blipFill>
          <a:blip r:embed="rId2" cstate="print">
            <a:extLst>
              <a:ext uri="{28A0092B-C50C-407E-A947-70E740481C1C}">
                <a14:useLocalDpi xmlns:a14="http://schemas.microsoft.com/office/drawing/2010/main" val="0"/>
              </a:ext>
            </a:extLst>
          </a:blip>
          <a:srcRect t="3140"/>
          <a:stretch>
            <a:fillRect/>
          </a:stretch>
        </p:blipFill>
        <p:spPr>
          <a:xfrm>
            <a:off x="38951" y="81375"/>
            <a:ext cx="2628049" cy="898841"/>
          </a:xfrm>
          <a:prstGeom prst="rect">
            <a:avLst/>
          </a:prstGeom>
        </p:spPr>
      </p:pic>
      <p:sp>
        <p:nvSpPr>
          <p:cNvPr id="21" name="Freeform 27">
            <a:extLst>
              <a:ext uri="{FF2B5EF4-FFF2-40B4-BE49-F238E27FC236}">
                <a16:creationId xmlns:a16="http://schemas.microsoft.com/office/drawing/2014/main" id="{8933CB86-693B-B5EF-7DBC-C11C4EEAD1E5}"/>
              </a:ext>
            </a:extLst>
          </p:cNvPr>
          <p:cNvSpPr/>
          <p:nvPr/>
        </p:nvSpPr>
        <p:spPr>
          <a:xfrm>
            <a:off x="0" y="9647775"/>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3"/>
            <a:stretch>
              <a:fillRect l="-4034" t="-1500790" r="-35149" b="-87622"/>
            </a:stretch>
          </a:blipFill>
        </p:spPr>
        <p:txBody>
          <a:bodyPr/>
          <a:lstStyle/>
          <a:p>
            <a:endParaRPr lang="es-EC" noProof="0" dirty="0"/>
          </a:p>
        </p:txBody>
      </p:sp>
      <p:sp>
        <p:nvSpPr>
          <p:cNvPr id="22" name="Freeform 28">
            <a:extLst>
              <a:ext uri="{FF2B5EF4-FFF2-40B4-BE49-F238E27FC236}">
                <a16:creationId xmlns:a16="http://schemas.microsoft.com/office/drawing/2014/main" id="{0180B6CF-F325-5C57-23CD-10A063D785B7}"/>
              </a:ext>
            </a:extLst>
          </p:cNvPr>
          <p:cNvSpPr/>
          <p:nvPr/>
        </p:nvSpPr>
        <p:spPr>
          <a:xfrm>
            <a:off x="7795496" y="9644236"/>
            <a:ext cx="10492504"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3"/>
            <a:stretch>
              <a:fillRect l="-4034" t="-1500790" r="-35149" b="-87622"/>
            </a:stretch>
          </a:blipFill>
        </p:spPr>
        <p:txBody>
          <a:bodyPr/>
          <a:lstStyle/>
          <a:p>
            <a:endParaRPr lang="es-EC" noProof="0" dirty="0"/>
          </a:p>
        </p:txBody>
      </p:sp>
      <p:pic>
        <p:nvPicPr>
          <p:cNvPr id="7" name="Imagen 6">
            <a:extLst>
              <a:ext uri="{FF2B5EF4-FFF2-40B4-BE49-F238E27FC236}">
                <a16:creationId xmlns:a16="http://schemas.microsoft.com/office/drawing/2014/main" id="{8C55F7C2-BA7B-6D97-2A78-58410F1E5E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6999" y="0"/>
            <a:ext cx="15582049" cy="9644236"/>
          </a:xfrm>
          <a:prstGeom prst="rect">
            <a:avLst/>
          </a:prstGeom>
        </p:spPr>
      </p:pic>
      <p:pic>
        <p:nvPicPr>
          <p:cNvPr id="8" name="Imagen 7">
            <a:extLst>
              <a:ext uri="{FF2B5EF4-FFF2-40B4-BE49-F238E27FC236}">
                <a16:creationId xmlns:a16="http://schemas.microsoft.com/office/drawing/2014/main" id="{09219786-81AB-26AF-E0E5-3281A2CA4B38}"/>
              </a:ext>
            </a:extLst>
          </p:cNvPr>
          <p:cNvPicPr>
            <a:picLocks noChangeAspect="1"/>
          </p:cNvPicPr>
          <p:nvPr/>
        </p:nvPicPr>
        <p:blipFill>
          <a:blip r:embed="rId5" cstate="print">
            <a:extLst>
              <a:ext uri="{28A0092B-C50C-407E-A947-70E740481C1C}">
                <a14:useLocalDpi xmlns:a14="http://schemas.microsoft.com/office/drawing/2010/main" val="0"/>
              </a:ext>
            </a:extLst>
          </a:blip>
          <a:srcRect l="21022" t="20833" r="22160" b="20833"/>
          <a:stretch>
            <a:fillRect/>
          </a:stretch>
        </p:blipFill>
        <p:spPr>
          <a:xfrm>
            <a:off x="-2136" y="8362879"/>
            <a:ext cx="2288136" cy="1281357"/>
          </a:xfrm>
          <a:prstGeom prst="rect">
            <a:avLst/>
          </a:prstGeom>
        </p:spPr>
      </p:pic>
    </p:spTree>
    <p:extLst>
      <p:ext uri="{BB962C8B-B14F-4D97-AF65-F5344CB8AC3E}">
        <p14:creationId xmlns:p14="http://schemas.microsoft.com/office/powerpoint/2010/main" val="1170896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D5124-B748-1B27-6C4A-EB407CF567DC}"/>
            </a:ext>
          </a:extLst>
        </p:cNvPr>
        <p:cNvGrpSpPr/>
        <p:nvPr/>
      </p:nvGrpSpPr>
      <p:grpSpPr>
        <a:xfrm>
          <a:off x="0" y="0"/>
          <a:ext cx="0" cy="0"/>
          <a:chOff x="0" y="0"/>
          <a:chExt cx="0" cy="0"/>
        </a:xfrm>
      </p:grpSpPr>
      <p:pic>
        <p:nvPicPr>
          <p:cNvPr id="18" name="Imagen 17" descr="Dibujo con letras blancas&#10;&#10;El contenido generado por IA puede ser incorrecto.">
            <a:extLst>
              <a:ext uri="{FF2B5EF4-FFF2-40B4-BE49-F238E27FC236}">
                <a16:creationId xmlns:a16="http://schemas.microsoft.com/office/drawing/2014/main" id="{063E64D2-8010-ED49-D595-C35F512DF2CE}"/>
              </a:ext>
            </a:extLst>
          </p:cNvPr>
          <p:cNvPicPr>
            <a:picLocks noChangeAspect="1"/>
          </p:cNvPicPr>
          <p:nvPr/>
        </p:nvPicPr>
        <p:blipFill>
          <a:blip r:embed="rId2" cstate="print">
            <a:extLst>
              <a:ext uri="{28A0092B-C50C-407E-A947-70E740481C1C}">
                <a14:useLocalDpi xmlns:a14="http://schemas.microsoft.com/office/drawing/2010/main" val="0"/>
              </a:ext>
            </a:extLst>
          </a:blip>
          <a:srcRect t="3140"/>
          <a:stretch>
            <a:fillRect/>
          </a:stretch>
        </p:blipFill>
        <p:spPr>
          <a:xfrm>
            <a:off x="38951" y="81375"/>
            <a:ext cx="2547013" cy="871125"/>
          </a:xfrm>
          <a:prstGeom prst="rect">
            <a:avLst/>
          </a:prstGeom>
        </p:spPr>
      </p:pic>
      <p:sp>
        <p:nvSpPr>
          <p:cNvPr id="21" name="Freeform 27">
            <a:extLst>
              <a:ext uri="{FF2B5EF4-FFF2-40B4-BE49-F238E27FC236}">
                <a16:creationId xmlns:a16="http://schemas.microsoft.com/office/drawing/2014/main" id="{0129CBDC-BBB5-372D-EB85-207E8270CCC9}"/>
              </a:ext>
            </a:extLst>
          </p:cNvPr>
          <p:cNvSpPr/>
          <p:nvPr/>
        </p:nvSpPr>
        <p:spPr>
          <a:xfrm>
            <a:off x="38951" y="9758227"/>
            <a:ext cx="9662662" cy="55784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3"/>
            <a:stretch>
              <a:fillRect l="-4034" t="-1500790" r="-35149" b="-87622"/>
            </a:stretch>
          </a:blipFill>
        </p:spPr>
        <p:txBody>
          <a:bodyPr/>
          <a:lstStyle/>
          <a:p>
            <a:endParaRPr lang="es-EC" noProof="0" dirty="0"/>
          </a:p>
        </p:txBody>
      </p:sp>
      <p:sp>
        <p:nvSpPr>
          <p:cNvPr id="22" name="Freeform 28">
            <a:extLst>
              <a:ext uri="{FF2B5EF4-FFF2-40B4-BE49-F238E27FC236}">
                <a16:creationId xmlns:a16="http://schemas.microsoft.com/office/drawing/2014/main" id="{82E490D2-91C5-6E6E-FD23-2B750500FA17}"/>
              </a:ext>
            </a:extLst>
          </p:cNvPr>
          <p:cNvSpPr/>
          <p:nvPr/>
        </p:nvSpPr>
        <p:spPr>
          <a:xfrm>
            <a:off x="9701612" y="9758228"/>
            <a:ext cx="8586387" cy="557839"/>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3"/>
            <a:stretch>
              <a:fillRect l="-4034" t="-1500790" r="-35149" b="-87622"/>
            </a:stretch>
          </a:blipFill>
        </p:spPr>
        <p:txBody>
          <a:bodyPr/>
          <a:lstStyle/>
          <a:p>
            <a:endParaRPr lang="es-EC" noProof="0" dirty="0"/>
          </a:p>
        </p:txBody>
      </p:sp>
      <p:pic>
        <p:nvPicPr>
          <p:cNvPr id="5" name="Imagen 4">
            <a:extLst>
              <a:ext uri="{FF2B5EF4-FFF2-40B4-BE49-F238E27FC236}">
                <a16:creationId xmlns:a16="http://schemas.microsoft.com/office/drawing/2014/main" id="{ADBAB31B-4793-4ABC-D839-552E2C884B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5963" y="4627"/>
            <a:ext cx="15663085" cy="9753600"/>
          </a:xfrm>
          <a:prstGeom prst="rect">
            <a:avLst/>
          </a:prstGeom>
        </p:spPr>
      </p:pic>
      <p:pic>
        <p:nvPicPr>
          <p:cNvPr id="7" name="Imagen 6">
            <a:extLst>
              <a:ext uri="{FF2B5EF4-FFF2-40B4-BE49-F238E27FC236}">
                <a16:creationId xmlns:a16="http://schemas.microsoft.com/office/drawing/2014/main" id="{AB4C4C1D-32EC-84D1-4C75-DCBFC253787E}"/>
              </a:ext>
            </a:extLst>
          </p:cNvPr>
          <p:cNvPicPr>
            <a:picLocks noChangeAspect="1"/>
          </p:cNvPicPr>
          <p:nvPr/>
        </p:nvPicPr>
        <p:blipFill>
          <a:blip r:embed="rId5" cstate="print">
            <a:extLst>
              <a:ext uri="{28A0092B-C50C-407E-A947-70E740481C1C}">
                <a14:useLocalDpi xmlns:a14="http://schemas.microsoft.com/office/drawing/2010/main" val="0"/>
              </a:ext>
            </a:extLst>
          </a:blip>
          <a:srcRect l="21022" t="20833" r="22160" b="20833"/>
          <a:stretch>
            <a:fillRect/>
          </a:stretch>
        </p:blipFill>
        <p:spPr>
          <a:xfrm>
            <a:off x="38950" y="8394837"/>
            <a:ext cx="2399450" cy="1301020"/>
          </a:xfrm>
          <a:prstGeom prst="rect">
            <a:avLst/>
          </a:prstGeom>
        </p:spPr>
      </p:pic>
    </p:spTree>
    <p:extLst>
      <p:ext uri="{BB962C8B-B14F-4D97-AF65-F5344CB8AC3E}">
        <p14:creationId xmlns:p14="http://schemas.microsoft.com/office/powerpoint/2010/main" val="1771446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64BCB-C0E2-C612-5CC6-E98CEF3E6977}"/>
            </a:ext>
          </a:extLst>
        </p:cNvPr>
        <p:cNvGrpSpPr/>
        <p:nvPr/>
      </p:nvGrpSpPr>
      <p:grpSpPr>
        <a:xfrm>
          <a:off x="0" y="0"/>
          <a:ext cx="0" cy="0"/>
          <a:chOff x="0" y="0"/>
          <a:chExt cx="0" cy="0"/>
        </a:xfrm>
      </p:grpSpPr>
      <p:pic>
        <p:nvPicPr>
          <p:cNvPr id="18" name="Imagen 17" descr="Dibujo con letras blancas&#10;&#10;El contenido generado por IA puede ser incorrecto.">
            <a:extLst>
              <a:ext uri="{FF2B5EF4-FFF2-40B4-BE49-F238E27FC236}">
                <a16:creationId xmlns:a16="http://schemas.microsoft.com/office/drawing/2014/main" id="{F1612FEE-1EC8-FF8A-FE4B-FF14967D9836}"/>
              </a:ext>
            </a:extLst>
          </p:cNvPr>
          <p:cNvPicPr>
            <a:picLocks noChangeAspect="1"/>
          </p:cNvPicPr>
          <p:nvPr/>
        </p:nvPicPr>
        <p:blipFill>
          <a:blip r:embed="rId2" cstate="print">
            <a:extLst>
              <a:ext uri="{28A0092B-C50C-407E-A947-70E740481C1C}">
                <a14:useLocalDpi xmlns:a14="http://schemas.microsoft.com/office/drawing/2010/main" val="0"/>
              </a:ext>
            </a:extLst>
          </a:blip>
          <a:srcRect t="3140"/>
          <a:stretch>
            <a:fillRect/>
          </a:stretch>
        </p:blipFill>
        <p:spPr>
          <a:xfrm>
            <a:off x="38951" y="81375"/>
            <a:ext cx="2547013" cy="871125"/>
          </a:xfrm>
          <a:prstGeom prst="rect">
            <a:avLst/>
          </a:prstGeom>
        </p:spPr>
      </p:pic>
      <p:sp>
        <p:nvSpPr>
          <p:cNvPr id="21" name="Freeform 27">
            <a:extLst>
              <a:ext uri="{FF2B5EF4-FFF2-40B4-BE49-F238E27FC236}">
                <a16:creationId xmlns:a16="http://schemas.microsoft.com/office/drawing/2014/main" id="{E8D4C96F-42BA-0FCA-D9A6-8970469F4DC1}"/>
              </a:ext>
            </a:extLst>
          </p:cNvPr>
          <p:cNvSpPr/>
          <p:nvPr/>
        </p:nvSpPr>
        <p:spPr>
          <a:xfrm>
            <a:off x="38951" y="9758227"/>
            <a:ext cx="9662662" cy="55784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3"/>
            <a:stretch>
              <a:fillRect l="-4034" t="-1500790" r="-35149" b="-87622"/>
            </a:stretch>
          </a:blipFill>
        </p:spPr>
        <p:txBody>
          <a:bodyPr/>
          <a:lstStyle/>
          <a:p>
            <a:endParaRPr lang="es-EC" noProof="0" dirty="0"/>
          </a:p>
        </p:txBody>
      </p:sp>
      <p:sp>
        <p:nvSpPr>
          <p:cNvPr id="22" name="Freeform 28">
            <a:extLst>
              <a:ext uri="{FF2B5EF4-FFF2-40B4-BE49-F238E27FC236}">
                <a16:creationId xmlns:a16="http://schemas.microsoft.com/office/drawing/2014/main" id="{9825CDFE-48A0-10C6-B2A2-A7F54D53EE24}"/>
              </a:ext>
            </a:extLst>
          </p:cNvPr>
          <p:cNvSpPr/>
          <p:nvPr/>
        </p:nvSpPr>
        <p:spPr>
          <a:xfrm>
            <a:off x="9701612" y="9758228"/>
            <a:ext cx="8586387" cy="557839"/>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3"/>
            <a:stretch>
              <a:fillRect l="-4034" t="-1500790" r="-35149" b="-87622"/>
            </a:stretch>
          </a:blipFill>
        </p:spPr>
        <p:txBody>
          <a:bodyPr/>
          <a:lstStyle/>
          <a:p>
            <a:endParaRPr lang="es-EC" noProof="0" dirty="0"/>
          </a:p>
        </p:txBody>
      </p:sp>
      <p:pic>
        <p:nvPicPr>
          <p:cNvPr id="7" name="Imagen 6">
            <a:extLst>
              <a:ext uri="{FF2B5EF4-FFF2-40B4-BE49-F238E27FC236}">
                <a16:creationId xmlns:a16="http://schemas.microsoft.com/office/drawing/2014/main" id="{0C203747-B51E-A20A-5B24-0AAB8EC528B2}"/>
              </a:ext>
            </a:extLst>
          </p:cNvPr>
          <p:cNvPicPr>
            <a:picLocks noChangeAspect="1"/>
          </p:cNvPicPr>
          <p:nvPr/>
        </p:nvPicPr>
        <p:blipFill>
          <a:blip r:embed="rId4" cstate="print">
            <a:extLst>
              <a:ext uri="{28A0092B-C50C-407E-A947-70E740481C1C}">
                <a14:useLocalDpi xmlns:a14="http://schemas.microsoft.com/office/drawing/2010/main" val="0"/>
              </a:ext>
            </a:extLst>
          </a:blip>
          <a:srcRect l="21022" t="20833" r="22160" b="20833"/>
          <a:stretch>
            <a:fillRect/>
          </a:stretch>
        </p:blipFill>
        <p:spPr>
          <a:xfrm>
            <a:off x="38950" y="8394837"/>
            <a:ext cx="2399450" cy="1301020"/>
          </a:xfrm>
          <a:prstGeom prst="rect">
            <a:avLst/>
          </a:prstGeom>
        </p:spPr>
      </p:pic>
      <p:pic>
        <p:nvPicPr>
          <p:cNvPr id="4" name="Imagen 3">
            <a:extLst>
              <a:ext uri="{FF2B5EF4-FFF2-40B4-BE49-F238E27FC236}">
                <a16:creationId xmlns:a16="http://schemas.microsoft.com/office/drawing/2014/main" id="{30929F19-14DC-8FDF-36D6-38E98FD31D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5964" y="266700"/>
            <a:ext cx="15168636" cy="9491526"/>
          </a:xfrm>
          <a:prstGeom prst="rect">
            <a:avLst/>
          </a:prstGeom>
        </p:spPr>
      </p:pic>
    </p:spTree>
    <p:extLst>
      <p:ext uri="{BB962C8B-B14F-4D97-AF65-F5344CB8AC3E}">
        <p14:creationId xmlns:p14="http://schemas.microsoft.com/office/powerpoint/2010/main" val="985009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52CDD-390B-2032-0D66-A04DE8A5BD16}"/>
            </a:ext>
          </a:extLst>
        </p:cNvPr>
        <p:cNvGrpSpPr/>
        <p:nvPr/>
      </p:nvGrpSpPr>
      <p:grpSpPr>
        <a:xfrm>
          <a:off x="0" y="0"/>
          <a:ext cx="0" cy="0"/>
          <a:chOff x="0" y="0"/>
          <a:chExt cx="0" cy="0"/>
        </a:xfrm>
      </p:grpSpPr>
      <p:pic>
        <p:nvPicPr>
          <p:cNvPr id="18" name="Imagen 17" descr="Dibujo con letras blancas&#10;&#10;El contenido generado por IA puede ser incorrecto.">
            <a:extLst>
              <a:ext uri="{FF2B5EF4-FFF2-40B4-BE49-F238E27FC236}">
                <a16:creationId xmlns:a16="http://schemas.microsoft.com/office/drawing/2014/main" id="{C4F693A8-B5D6-A27F-441D-9A927289A67C}"/>
              </a:ext>
            </a:extLst>
          </p:cNvPr>
          <p:cNvPicPr>
            <a:picLocks noChangeAspect="1"/>
          </p:cNvPicPr>
          <p:nvPr/>
        </p:nvPicPr>
        <p:blipFill>
          <a:blip r:embed="rId2" cstate="print">
            <a:extLst>
              <a:ext uri="{28A0092B-C50C-407E-A947-70E740481C1C}">
                <a14:useLocalDpi xmlns:a14="http://schemas.microsoft.com/office/drawing/2010/main" val="0"/>
              </a:ext>
            </a:extLst>
          </a:blip>
          <a:srcRect t="3140"/>
          <a:stretch>
            <a:fillRect/>
          </a:stretch>
        </p:blipFill>
        <p:spPr>
          <a:xfrm>
            <a:off x="38951" y="81375"/>
            <a:ext cx="2547013" cy="871125"/>
          </a:xfrm>
          <a:prstGeom prst="rect">
            <a:avLst/>
          </a:prstGeom>
        </p:spPr>
      </p:pic>
      <p:sp>
        <p:nvSpPr>
          <p:cNvPr id="21" name="Freeform 27">
            <a:extLst>
              <a:ext uri="{FF2B5EF4-FFF2-40B4-BE49-F238E27FC236}">
                <a16:creationId xmlns:a16="http://schemas.microsoft.com/office/drawing/2014/main" id="{E3A53962-6F02-D212-5D67-3B6126A87A89}"/>
              </a:ext>
            </a:extLst>
          </p:cNvPr>
          <p:cNvSpPr/>
          <p:nvPr/>
        </p:nvSpPr>
        <p:spPr>
          <a:xfrm>
            <a:off x="38951" y="9758227"/>
            <a:ext cx="9662662" cy="55784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3"/>
            <a:stretch>
              <a:fillRect l="-4034" t="-1500790" r="-35149" b="-87622"/>
            </a:stretch>
          </a:blipFill>
        </p:spPr>
        <p:txBody>
          <a:bodyPr/>
          <a:lstStyle/>
          <a:p>
            <a:endParaRPr lang="es-EC" noProof="0" dirty="0"/>
          </a:p>
        </p:txBody>
      </p:sp>
      <p:sp>
        <p:nvSpPr>
          <p:cNvPr id="22" name="Freeform 28">
            <a:extLst>
              <a:ext uri="{FF2B5EF4-FFF2-40B4-BE49-F238E27FC236}">
                <a16:creationId xmlns:a16="http://schemas.microsoft.com/office/drawing/2014/main" id="{65130357-5645-3F00-143B-6E7E565C28C9}"/>
              </a:ext>
            </a:extLst>
          </p:cNvPr>
          <p:cNvSpPr/>
          <p:nvPr/>
        </p:nvSpPr>
        <p:spPr>
          <a:xfrm>
            <a:off x="9701612" y="9758228"/>
            <a:ext cx="8586387" cy="557839"/>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3"/>
            <a:stretch>
              <a:fillRect l="-4034" t="-1500790" r="-35149" b="-87622"/>
            </a:stretch>
          </a:blipFill>
        </p:spPr>
        <p:txBody>
          <a:bodyPr/>
          <a:lstStyle/>
          <a:p>
            <a:endParaRPr lang="es-EC" noProof="0" dirty="0"/>
          </a:p>
        </p:txBody>
      </p:sp>
      <p:pic>
        <p:nvPicPr>
          <p:cNvPr id="7" name="Imagen 6">
            <a:extLst>
              <a:ext uri="{FF2B5EF4-FFF2-40B4-BE49-F238E27FC236}">
                <a16:creationId xmlns:a16="http://schemas.microsoft.com/office/drawing/2014/main" id="{495C2AA3-F2C3-FC65-203C-BAEC326781BB}"/>
              </a:ext>
            </a:extLst>
          </p:cNvPr>
          <p:cNvPicPr>
            <a:picLocks noChangeAspect="1"/>
          </p:cNvPicPr>
          <p:nvPr/>
        </p:nvPicPr>
        <p:blipFill>
          <a:blip r:embed="rId4" cstate="print">
            <a:extLst>
              <a:ext uri="{28A0092B-C50C-407E-A947-70E740481C1C}">
                <a14:useLocalDpi xmlns:a14="http://schemas.microsoft.com/office/drawing/2010/main" val="0"/>
              </a:ext>
            </a:extLst>
          </a:blip>
          <a:srcRect l="21022" t="20833" r="22160" b="20833"/>
          <a:stretch>
            <a:fillRect/>
          </a:stretch>
        </p:blipFill>
        <p:spPr>
          <a:xfrm>
            <a:off x="38950" y="8394837"/>
            <a:ext cx="2399450" cy="1301020"/>
          </a:xfrm>
          <a:prstGeom prst="rect">
            <a:avLst/>
          </a:prstGeom>
        </p:spPr>
      </p:pic>
      <p:pic>
        <p:nvPicPr>
          <p:cNvPr id="3" name="Imagen 2">
            <a:extLst>
              <a:ext uri="{FF2B5EF4-FFF2-40B4-BE49-F238E27FC236}">
                <a16:creationId xmlns:a16="http://schemas.microsoft.com/office/drawing/2014/main" id="{DF2DD350-CA25-9482-E4E9-78DFB52DB72F}"/>
              </a:ext>
            </a:extLst>
          </p:cNvPr>
          <p:cNvPicPr>
            <a:picLocks noChangeAspect="1"/>
          </p:cNvPicPr>
          <p:nvPr/>
        </p:nvPicPr>
        <p:blipFill>
          <a:blip r:embed="rId5">
            <a:extLst>
              <a:ext uri="{28A0092B-C50C-407E-A947-70E740481C1C}">
                <a14:useLocalDpi xmlns:a14="http://schemas.microsoft.com/office/drawing/2010/main" val="0"/>
              </a:ext>
            </a:extLst>
          </a:blip>
          <a:srcRect b="3952"/>
          <a:stretch>
            <a:fillRect/>
          </a:stretch>
        </p:blipFill>
        <p:spPr>
          <a:xfrm>
            <a:off x="2585964" y="118763"/>
            <a:ext cx="14956732" cy="9577094"/>
          </a:xfrm>
          <a:prstGeom prst="rect">
            <a:avLst/>
          </a:prstGeom>
        </p:spPr>
      </p:pic>
    </p:spTree>
    <p:extLst>
      <p:ext uri="{BB962C8B-B14F-4D97-AF65-F5344CB8AC3E}">
        <p14:creationId xmlns:p14="http://schemas.microsoft.com/office/powerpoint/2010/main" val="1327448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BD702-0971-F79F-9E27-10CAACA9A25B}"/>
            </a:ext>
          </a:extLst>
        </p:cNvPr>
        <p:cNvGrpSpPr/>
        <p:nvPr/>
      </p:nvGrpSpPr>
      <p:grpSpPr>
        <a:xfrm>
          <a:off x="0" y="0"/>
          <a:ext cx="0" cy="0"/>
          <a:chOff x="0" y="0"/>
          <a:chExt cx="0" cy="0"/>
        </a:xfrm>
      </p:grpSpPr>
      <p:pic>
        <p:nvPicPr>
          <p:cNvPr id="18" name="Imagen 17" descr="Dibujo con letras blancas&#10;&#10;El contenido generado por IA puede ser incorrecto.">
            <a:extLst>
              <a:ext uri="{FF2B5EF4-FFF2-40B4-BE49-F238E27FC236}">
                <a16:creationId xmlns:a16="http://schemas.microsoft.com/office/drawing/2014/main" id="{A145BBBD-D2DF-C59C-BBE2-9020CA1BBC95}"/>
              </a:ext>
            </a:extLst>
          </p:cNvPr>
          <p:cNvPicPr>
            <a:picLocks noChangeAspect="1"/>
          </p:cNvPicPr>
          <p:nvPr/>
        </p:nvPicPr>
        <p:blipFill>
          <a:blip r:embed="rId2" cstate="print">
            <a:extLst>
              <a:ext uri="{28A0092B-C50C-407E-A947-70E740481C1C}">
                <a14:useLocalDpi xmlns:a14="http://schemas.microsoft.com/office/drawing/2010/main" val="0"/>
              </a:ext>
            </a:extLst>
          </a:blip>
          <a:srcRect t="3140"/>
          <a:stretch>
            <a:fillRect/>
          </a:stretch>
        </p:blipFill>
        <p:spPr>
          <a:xfrm>
            <a:off x="38951" y="81375"/>
            <a:ext cx="2547013" cy="871125"/>
          </a:xfrm>
          <a:prstGeom prst="rect">
            <a:avLst/>
          </a:prstGeom>
        </p:spPr>
      </p:pic>
      <p:sp>
        <p:nvSpPr>
          <p:cNvPr id="21" name="Freeform 27">
            <a:extLst>
              <a:ext uri="{FF2B5EF4-FFF2-40B4-BE49-F238E27FC236}">
                <a16:creationId xmlns:a16="http://schemas.microsoft.com/office/drawing/2014/main" id="{660A2104-0F0B-8F24-851B-A109C9737589}"/>
              </a:ext>
            </a:extLst>
          </p:cNvPr>
          <p:cNvSpPr/>
          <p:nvPr/>
        </p:nvSpPr>
        <p:spPr>
          <a:xfrm>
            <a:off x="38951" y="9758227"/>
            <a:ext cx="9662662" cy="55784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3"/>
            <a:stretch>
              <a:fillRect l="-4034" t="-1500790" r="-35149" b="-87622"/>
            </a:stretch>
          </a:blipFill>
        </p:spPr>
        <p:txBody>
          <a:bodyPr/>
          <a:lstStyle/>
          <a:p>
            <a:endParaRPr lang="es-EC" noProof="0" dirty="0"/>
          </a:p>
        </p:txBody>
      </p:sp>
      <p:sp>
        <p:nvSpPr>
          <p:cNvPr id="22" name="Freeform 28">
            <a:extLst>
              <a:ext uri="{FF2B5EF4-FFF2-40B4-BE49-F238E27FC236}">
                <a16:creationId xmlns:a16="http://schemas.microsoft.com/office/drawing/2014/main" id="{28A60047-C243-946C-7BB8-8AEF2FF88806}"/>
              </a:ext>
            </a:extLst>
          </p:cNvPr>
          <p:cNvSpPr/>
          <p:nvPr/>
        </p:nvSpPr>
        <p:spPr>
          <a:xfrm>
            <a:off x="9701612" y="9758228"/>
            <a:ext cx="8586387" cy="557839"/>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3"/>
            <a:stretch>
              <a:fillRect l="-4034" t="-1500790" r="-35149" b="-87622"/>
            </a:stretch>
          </a:blipFill>
        </p:spPr>
        <p:txBody>
          <a:bodyPr/>
          <a:lstStyle/>
          <a:p>
            <a:endParaRPr lang="es-EC" noProof="0" dirty="0"/>
          </a:p>
        </p:txBody>
      </p:sp>
      <p:pic>
        <p:nvPicPr>
          <p:cNvPr id="7" name="Imagen 6">
            <a:extLst>
              <a:ext uri="{FF2B5EF4-FFF2-40B4-BE49-F238E27FC236}">
                <a16:creationId xmlns:a16="http://schemas.microsoft.com/office/drawing/2014/main" id="{DECFC382-0074-9798-AE8E-3CAC09B630AF}"/>
              </a:ext>
            </a:extLst>
          </p:cNvPr>
          <p:cNvPicPr>
            <a:picLocks noChangeAspect="1"/>
          </p:cNvPicPr>
          <p:nvPr/>
        </p:nvPicPr>
        <p:blipFill>
          <a:blip r:embed="rId4" cstate="print">
            <a:extLst>
              <a:ext uri="{28A0092B-C50C-407E-A947-70E740481C1C}">
                <a14:useLocalDpi xmlns:a14="http://schemas.microsoft.com/office/drawing/2010/main" val="0"/>
              </a:ext>
            </a:extLst>
          </a:blip>
          <a:srcRect l="21022" t="20833" r="22160" b="20833"/>
          <a:stretch>
            <a:fillRect/>
          </a:stretch>
        </p:blipFill>
        <p:spPr>
          <a:xfrm>
            <a:off x="38950" y="8394837"/>
            <a:ext cx="2399450" cy="1301020"/>
          </a:xfrm>
          <a:prstGeom prst="rect">
            <a:avLst/>
          </a:prstGeom>
        </p:spPr>
      </p:pic>
      <p:pic>
        <p:nvPicPr>
          <p:cNvPr id="4" name="Imagen 3">
            <a:extLst>
              <a:ext uri="{FF2B5EF4-FFF2-40B4-BE49-F238E27FC236}">
                <a16:creationId xmlns:a16="http://schemas.microsoft.com/office/drawing/2014/main" id="{458513BB-9F98-340A-25C1-574772E33602}"/>
              </a:ext>
            </a:extLst>
          </p:cNvPr>
          <p:cNvPicPr>
            <a:picLocks noChangeAspect="1"/>
          </p:cNvPicPr>
          <p:nvPr/>
        </p:nvPicPr>
        <p:blipFill>
          <a:blip r:embed="rId5">
            <a:extLst>
              <a:ext uri="{28A0092B-C50C-407E-A947-70E740481C1C}">
                <a14:useLocalDpi xmlns:a14="http://schemas.microsoft.com/office/drawing/2010/main" val="0"/>
              </a:ext>
            </a:extLst>
          </a:blip>
          <a:srcRect b="5907"/>
          <a:stretch>
            <a:fillRect/>
          </a:stretch>
        </p:blipFill>
        <p:spPr>
          <a:xfrm>
            <a:off x="2838587" y="-356"/>
            <a:ext cx="15449413" cy="9691230"/>
          </a:xfrm>
          <a:prstGeom prst="rect">
            <a:avLst/>
          </a:prstGeom>
        </p:spPr>
      </p:pic>
    </p:spTree>
    <p:extLst>
      <p:ext uri="{BB962C8B-B14F-4D97-AF65-F5344CB8AC3E}">
        <p14:creationId xmlns:p14="http://schemas.microsoft.com/office/powerpoint/2010/main" val="2676444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501BF-5417-50BB-0ECC-D2F54353C52F}"/>
            </a:ext>
          </a:extLst>
        </p:cNvPr>
        <p:cNvGrpSpPr/>
        <p:nvPr/>
      </p:nvGrpSpPr>
      <p:grpSpPr>
        <a:xfrm>
          <a:off x="0" y="0"/>
          <a:ext cx="0" cy="0"/>
          <a:chOff x="0" y="0"/>
          <a:chExt cx="0" cy="0"/>
        </a:xfrm>
      </p:grpSpPr>
      <p:pic>
        <p:nvPicPr>
          <p:cNvPr id="18" name="Imagen 17" descr="Dibujo con letras blancas&#10;&#10;El contenido generado por IA puede ser incorrecto.">
            <a:extLst>
              <a:ext uri="{FF2B5EF4-FFF2-40B4-BE49-F238E27FC236}">
                <a16:creationId xmlns:a16="http://schemas.microsoft.com/office/drawing/2014/main" id="{EFC1F201-28C9-45B4-E2C1-7A6267A2F21A}"/>
              </a:ext>
            </a:extLst>
          </p:cNvPr>
          <p:cNvPicPr>
            <a:picLocks noChangeAspect="1"/>
          </p:cNvPicPr>
          <p:nvPr/>
        </p:nvPicPr>
        <p:blipFill>
          <a:blip r:embed="rId2">
            <a:extLst>
              <a:ext uri="{28A0092B-C50C-407E-A947-70E740481C1C}">
                <a14:useLocalDpi xmlns:a14="http://schemas.microsoft.com/office/drawing/2010/main" val="0"/>
              </a:ext>
            </a:extLst>
          </a:blip>
          <a:srcRect t="3140"/>
          <a:stretch>
            <a:fillRect/>
          </a:stretch>
        </p:blipFill>
        <p:spPr>
          <a:xfrm>
            <a:off x="38951" y="81375"/>
            <a:ext cx="3463528" cy="1184590"/>
          </a:xfrm>
          <a:prstGeom prst="rect">
            <a:avLst/>
          </a:prstGeom>
        </p:spPr>
      </p:pic>
      <p:sp>
        <p:nvSpPr>
          <p:cNvPr id="6" name="CuadroTexto 5">
            <a:extLst>
              <a:ext uri="{FF2B5EF4-FFF2-40B4-BE49-F238E27FC236}">
                <a16:creationId xmlns:a16="http://schemas.microsoft.com/office/drawing/2014/main" id="{3E235DF3-8ACB-31A4-BBAB-B0271C29F4BB}"/>
              </a:ext>
            </a:extLst>
          </p:cNvPr>
          <p:cNvSpPr txBox="1"/>
          <p:nvPr/>
        </p:nvSpPr>
        <p:spPr>
          <a:xfrm>
            <a:off x="4419600" y="1866900"/>
            <a:ext cx="9148272" cy="1015663"/>
          </a:xfrm>
          <a:prstGeom prst="rect">
            <a:avLst/>
          </a:prstGeom>
          <a:noFill/>
        </p:spPr>
        <p:txBody>
          <a:bodyPr wrap="square">
            <a:spAutoFit/>
          </a:bodyPr>
          <a:lstStyle/>
          <a:p>
            <a:pPr algn="ctr" defTabSz="914400" rtl="0" eaLnBrk="1" latinLnBrk="0" hangingPunct="1"/>
            <a:r>
              <a:rPr lang="es-ES" sz="6000" b="1" dirty="0">
                <a:solidFill>
                  <a:srgbClr val="191919"/>
                </a:solidFill>
                <a:latin typeface="Decalotype Bold" panose="020B0604020202020204" charset="0"/>
              </a:rPr>
              <a:t>SESIONES REALIZADAS</a:t>
            </a:r>
            <a:endParaRPr lang="es-EC" sz="6000" b="1" kern="1200" noProof="0" dirty="0">
              <a:solidFill>
                <a:srgbClr val="191919"/>
              </a:solidFill>
              <a:latin typeface="Decalotype Bold" panose="020B0604020202020204" charset="0"/>
            </a:endParaRPr>
          </a:p>
        </p:txBody>
      </p:sp>
      <p:graphicFrame>
        <p:nvGraphicFramePr>
          <p:cNvPr id="10" name="Tabla 9">
            <a:extLst>
              <a:ext uri="{FF2B5EF4-FFF2-40B4-BE49-F238E27FC236}">
                <a16:creationId xmlns:a16="http://schemas.microsoft.com/office/drawing/2014/main" id="{2C8FC362-F9A9-C9FB-C7E1-473E0D2B0A99}"/>
              </a:ext>
            </a:extLst>
          </p:cNvPr>
          <p:cNvGraphicFramePr>
            <a:graphicFrameLocks noGrp="1"/>
          </p:cNvGraphicFramePr>
          <p:nvPr>
            <p:extLst>
              <p:ext uri="{D42A27DB-BD31-4B8C-83A1-F6EECF244321}">
                <p14:modId xmlns:p14="http://schemas.microsoft.com/office/powerpoint/2010/main" val="3455388596"/>
              </p:ext>
            </p:extLst>
          </p:nvPr>
        </p:nvGraphicFramePr>
        <p:xfrm>
          <a:off x="1371600" y="3669895"/>
          <a:ext cx="15280236" cy="3058636"/>
        </p:xfrm>
        <a:graphic>
          <a:graphicData uri="http://schemas.openxmlformats.org/drawingml/2006/table">
            <a:tbl>
              <a:tblPr firstRow="1" bandRow="1">
                <a:tableStyleId>{5C22544A-7EE6-4342-B048-85BDC9FD1C3A}</a:tableStyleId>
              </a:tblPr>
              <a:tblGrid>
                <a:gridCol w="1271842">
                  <a:extLst>
                    <a:ext uri="{9D8B030D-6E8A-4147-A177-3AD203B41FA5}">
                      <a16:colId xmlns:a16="http://schemas.microsoft.com/office/drawing/2014/main" val="814123748"/>
                    </a:ext>
                  </a:extLst>
                </a:gridCol>
                <a:gridCol w="7696993">
                  <a:extLst>
                    <a:ext uri="{9D8B030D-6E8A-4147-A177-3AD203B41FA5}">
                      <a16:colId xmlns:a16="http://schemas.microsoft.com/office/drawing/2014/main" val="4190314611"/>
                    </a:ext>
                  </a:extLst>
                </a:gridCol>
                <a:gridCol w="6311401">
                  <a:extLst>
                    <a:ext uri="{9D8B030D-6E8A-4147-A177-3AD203B41FA5}">
                      <a16:colId xmlns:a16="http://schemas.microsoft.com/office/drawing/2014/main" val="165737196"/>
                    </a:ext>
                  </a:extLst>
                </a:gridCol>
              </a:tblGrid>
              <a:tr h="833596">
                <a:tc>
                  <a:txBody>
                    <a:bodyPr/>
                    <a:lstStyle/>
                    <a:p>
                      <a:pPr algn="ctr"/>
                      <a:r>
                        <a:rPr lang="es-EC" sz="4000" dirty="0">
                          <a:latin typeface="Decalotype Bold" panose="020B0604020202020204" charset="0"/>
                        </a:rPr>
                        <a:t>N°</a:t>
                      </a:r>
                      <a:endParaRPr lang="en-US" sz="4000" dirty="0">
                        <a:latin typeface="Decalotype Bold" panose="020B0604020202020204" charset="0"/>
                      </a:endParaRPr>
                    </a:p>
                  </a:txBody>
                  <a:tcPr/>
                </a:tc>
                <a:tc>
                  <a:txBody>
                    <a:bodyPr/>
                    <a:lstStyle/>
                    <a:p>
                      <a:pPr algn="ctr"/>
                      <a:r>
                        <a:rPr lang="es-EC" sz="4000" dirty="0">
                          <a:latin typeface="Decalotype Bold" panose="020B0604020202020204" charset="0"/>
                        </a:rPr>
                        <a:t>DETALLE</a:t>
                      </a:r>
                      <a:endParaRPr lang="en-US" sz="4000" dirty="0">
                        <a:latin typeface="Decalotype Bold" panose="020B0604020202020204" charset="0"/>
                      </a:endParaRPr>
                    </a:p>
                  </a:txBody>
                  <a:tcPr/>
                </a:tc>
                <a:tc>
                  <a:txBody>
                    <a:bodyPr/>
                    <a:lstStyle/>
                    <a:p>
                      <a:pPr algn="ctr"/>
                      <a:r>
                        <a:rPr lang="es-EC" sz="4000" dirty="0">
                          <a:latin typeface="Decalotype Bold" panose="020B0604020202020204" charset="0"/>
                        </a:rPr>
                        <a:t>FECHA</a:t>
                      </a:r>
                      <a:endParaRPr lang="en-US" sz="4000" dirty="0">
                        <a:latin typeface="Decalotype Bold" panose="020B0604020202020204" charset="0"/>
                      </a:endParaRPr>
                    </a:p>
                  </a:txBody>
                  <a:tcPr/>
                </a:tc>
                <a:extLst>
                  <a:ext uri="{0D108BD9-81ED-4DB2-BD59-A6C34878D82A}">
                    <a16:rowId xmlns:a16="http://schemas.microsoft.com/office/drawing/2014/main" val="2971990816"/>
                  </a:ext>
                </a:extLst>
              </a:tr>
              <a:tr h="1071404">
                <a:tc>
                  <a:txBody>
                    <a:bodyPr/>
                    <a:lstStyle/>
                    <a:p>
                      <a:pPr algn="ctr"/>
                      <a:r>
                        <a:rPr lang="es-EC" sz="4000" dirty="0">
                          <a:latin typeface="Decalotype Bold" panose="020B0604020202020204" charset="0"/>
                        </a:rPr>
                        <a:t>1</a:t>
                      </a:r>
                      <a:endParaRPr lang="en-US" sz="4000" dirty="0">
                        <a:latin typeface="Decalotype Bold" panose="020B060402020202020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4000" b="0" i="0" dirty="0">
                          <a:solidFill>
                            <a:srgbClr val="000000"/>
                          </a:solidFill>
                          <a:effectLst/>
                          <a:latin typeface="Decalotype Bold" panose="020B0604020202020204" charset="0"/>
                        </a:rPr>
                        <a:t>SESIÓN ORDINARIA </a:t>
                      </a:r>
                      <a:r>
                        <a:rPr lang="es-ES" sz="4000" b="0" i="0" dirty="0" err="1">
                          <a:solidFill>
                            <a:srgbClr val="000000"/>
                          </a:solidFill>
                          <a:effectLst/>
                          <a:latin typeface="Decalotype Bold" panose="020B0604020202020204" charset="0"/>
                        </a:rPr>
                        <a:t>Nº</a:t>
                      </a:r>
                      <a:r>
                        <a:rPr lang="es-ES" sz="4000" b="0" i="0" dirty="0">
                          <a:solidFill>
                            <a:srgbClr val="000000"/>
                          </a:solidFill>
                          <a:effectLst/>
                          <a:latin typeface="Decalotype Bold" panose="020B0604020202020204" charset="0"/>
                        </a:rPr>
                        <a:t> 001-05-2025</a:t>
                      </a:r>
                      <a:endParaRPr lang="en-US" sz="4000" dirty="0">
                        <a:latin typeface="Decalotype Bold" panose="020B060402020202020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latin typeface="Decalotype Bold" panose="020B0604020202020204" charset="0"/>
                        </a:rPr>
                        <a:t>08 de Mayo del 2025</a:t>
                      </a:r>
                    </a:p>
                    <a:p>
                      <a:pPr algn="just"/>
                      <a:endParaRPr lang="en-US" sz="4000" dirty="0">
                        <a:latin typeface="Decalotype Bold" panose="020B0604020202020204" charset="0"/>
                      </a:endParaRPr>
                    </a:p>
                  </a:txBody>
                  <a:tcPr/>
                </a:tc>
                <a:extLst>
                  <a:ext uri="{0D108BD9-81ED-4DB2-BD59-A6C34878D82A}">
                    <a16:rowId xmlns:a16="http://schemas.microsoft.com/office/drawing/2014/main" val="2411178922"/>
                  </a:ext>
                </a:extLst>
              </a:tr>
              <a:tr h="914400">
                <a:tc>
                  <a:txBody>
                    <a:bodyPr/>
                    <a:lstStyle/>
                    <a:p>
                      <a:pPr algn="ctr"/>
                      <a:r>
                        <a:rPr lang="es-EC" sz="4000" dirty="0">
                          <a:latin typeface="Decalotype Bold" panose="020B0604020202020204" charset="0"/>
                        </a:rPr>
                        <a:t>2</a:t>
                      </a:r>
                      <a:endParaRPr lang="en-US" sz="4000" dirty="0">
                        <a:latin typeface="Decalotype Bold" panose="020B060402020202020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4000" b="0" i="0" dirty="0">
                          <a:solidFill>
                            <a:srgbClr val="000000"/>
                          </a:solidFill>
                          <a:effectLst/>
                          <a:latin typeface="Decalotype Bold" panose="020B0604020202020204" charset="0"/>
                        </a:rPr>
                        <a:t>SESIÓN ORDINARIA </a:t>
                      </a:r>
                      <a:r>
                        <a:rPr lang="es-ES" sz="4000" b="0" i="0" dirty="0" err="1">
                          <a:solidFill>
                            <a:srgbClr val="000000"/>
                          </a:solidFill>
                          <a:effectLst/>
                          <a:latin typeface="Decalotype Bold" panose="020B0604020202020204" charset="0"/>
                        </a:rPr>
                        <a:t>Nº</a:t>
                      </a:r>
                      <a:r>
                        <a:rPr lang="es-ES" sz="4000" b="0" i="0" dirty="0">
                          <a:solidFill>
                            <a:srgbClr val="000000"/>
                          </a:solidFill>
                          <a:effectLst/>
                          <a:latin typeface="Decalotype Bold" panose="020B0604020202020204" charset="0"/>
                        </a:rPr>
                        <a:t> 002-11-2025</a:t>
                      </a:r>
                      <a:endParaRPr lang="en-US" sz="4000" dirty="0">
                        <a:latin typeface="Decalotype Bold" panose="020B0604020202020204" charset="0"/>
                      </a:endParaRPr>
                    </a:p>
                  </a:txBody>
                  <a:tcPr/>
                </a:tc>
                <a:tc>
                  <a:txBody>
                    <a:bodyPr/>
                    <a:lstStyle/>
                    <a:p>
                      <a:pPr algn="just"/>
                      <a:r>
                        <a:rPr lang="es-ES" sz="4000" b="0" i="0" dirty="0">
                          <a:solidFill>
                            <a:srgbClr val="000000"/>
                          </a:solidFill>
                          <a:effectLst/>
                          <a:latin typeface="Decalotype Bold" panose="020B0604020202020204" charset="0"/>
                        </a:rPr>
                        <a:t>04 de Diciembre del 2025</a:t>
                      </a:r>
                      <a:endParaRPr lang="en-US" sz="4000" dirty="0">
                        <a:latin typeface="Decalotype Bold" panose="020B0604020202020204" charset="0"/>
                      </a:endParaRPr>
                    </a:p>
                  </a:txBody>
                  <a:tcPr/>
                </a:tc>
                <a:extLst>
                  <a:ext uri="{0D108BD9-81ED-4DB2-BD59-A6C34878D82A}">
                    <a16:rowId xmlns:a16="http://schemas.microsoft.com/office/drawing/2014/main" val="355972511"/>
                  </a:ext>
                </a:extLst>
              </a:tr>
            </a:tbl>
          </a:graphicData>
        </a:graphic>
      </p:graphicFrame>
      <p:pic>
        <p:nvPicPr>
          <p:cNvPr id="2" name="Imagen 1">
            <a:extLst>
              <a:ext uri="{FF2B5EF4-FFF2-40B4-BE49-F238E27FC236}">
                <a16:creationId xmlns:a16="http://schemas.microsoft.com/office/drawing/2014/main" id="{D12F3AFC-41F6-4989-3819-84480B3662B8}"/>
              </a:ext>
            </a:extLst>
          </p:cNvPr>
          <p:cNvPicPr>
            <a:picLocks noChangeAspect="1"/>
          </p:cNvPicPr>
          <p:nvPr/>
        </p:nvPicPr>
        <p:blipFill>
          <a:blip r:embed="rId3" cstate="print">
            <a:extLst>
              <a:ext uri="{28A0092B-C50C-407E-A947-70E740481C1C}">
                <a14:useLocalDpi xmlns:a14="http://schemas.microsoft.com/office/drawing/2010/main" val="0"/>
              </a:ext>
            </a:extLst>
          </a:blip>
          <a:srcRect l="21022" t="20833" r="22160" b="20833"/>
          <a:stretch>
            <a:fillRect/>
          </a:stretch>
        </p:blipFill>
        <p:spPr>
          <a:xfrm>
            <a:off x="15555978" y="35728"/>
            <a:ext cx="2704249" cy="1466287"/>
          </a:xfrm>
          <a:prstGeom prst="rect">
            <a:avLst/>
          </a:prstGeom>
        </p:spPr>
      </p:pic>
      <p:sp>
        <p:nvSpPr>
          <p:cNvPr id="5" name="Freeform 27">
            <a:extLst>
              <a:ext uri="{FF2B5EF4-FFF2-40B4-BE49-F238E27FC236}">
                <a16:creationId xmlns:a16="http://schemas.microsoft.com/office/drawing/2014/main" id="{E1F41963-F7BD-FEB5-1BAA-ECB9E8997BDA}"/>
              </a:ext>
            </a:extLst>
          </p:cNvPr>
          <p:cNvSpPr/>
          <p:nvPr/>
        </p:nvSpPr>
        <p:spPr>
          <a:xfrm>
            <a:off x="38951" y="9758227"/>
            <a:ext cx="9662662" cy="55784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4"/>
            <a:stretch>
              <a:fillRect l="-4034" t="-1500790" r="-35149" b="-87622"/>
            </a:stretch>
          </a:blipFill>
        </p:spPr>
        <p:txBody>
          <a:bodyPr/>
          <a:lstStyle/>
          <a:p>
            <a:endParaRPr lang="es-EC" noProof="0" dirty="0"/>
          </a:p>
        </p:txBody>
      </p:sp>
      <p:sp>
        <p:nvSpPr>
          <p:cNvPr id="7" name="Freeform 28">
            <a:extLst>
              <a:ext uri="{FF2B5EF4-FFF2-40B4-BE49-F238E27FC236}">
                <a16:creationId xmlns:a16="http://schemas.microsoft.com/office/drawing/2014/main" id="{5D81D20E-D51A-7E34-19DF-757FCE7E7B3D}"/>
              </a:ext>
            </a:extLst>
          </p:cNvPr>
          <p:cNvSpPr/>
          <p:nvPr/>
        </p:nvSpPr>
        <p:spPr>
          <a:xfrm>
            <a:off x="9701612" y="9758228"/>
            <a:ext cx="8586387" cy="557839"/>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4"/>
            <a:stretch>
              <a:fillRect l="-4034" t="-1500790" r="-35149" b="-87622"/>
            </a:stretch>
          </a:blipFill>
        </p:spPr>
        <p:txBody>
          <a:bodyPr/>
          <a:lstStyle/>
          <a:p>
            <a:endParaRPr lang="es-EC" noProof="0" dirty="0"/>
          </a:p>
        </p:txBody>
      </p:sp>
    </p:spTree>
    <p:extLst>
      <p:ext uri="{BB962C8B-B14F-4D97-AF65-F5344CB8AC3E}">
        <p14:creationId xmlns:p14="http://schemas.microsoft.com/office/powerpoint/2010/main" val="981063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ACE4D-CB54-0C9E-1589-B069B2156C1F}"/>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2C160C7E-355F-D333-A14D-C3E0CD1AE7C3}"/>
              </a:ext>
            </a:extLst>
          </p:cNvPr>
          <p:cNvSpPr txBox="1"/>
          <p:nvPr/>
        </p:nvSpPr>
        <p:spPr>
          <a:xfrm>
            <a:off x="152400" y="3526402"/>
            <a:ext cx="17754600" cy="1384995"/>
          </a:xfrm>
          <a:prstGeom prst="rect">
            <a:avLst/>
          </a:prstGeom>
        </p:spPr>
        <p:txBody>
          <a:bodyPr wrap="square" lIns="0" tIns="0" rIns="0" bIns="0" rtlCol="0" anchor="t">
            <a:spAutoFit/>
          </a:bodyPr>
          <a:lstStyle/>
          <a:p>
            <a:pPr marL="0" lvl="0" indent="0" algn="ctr">
              <a:lnSpc>
                <a:spcPts val="10800"/>
              </a:lnSpc>
              <a:spcBef>
                <a:spcPct val="0"/>
              </a:spcBef>
            </a:pPr>
            <a:r>
              <a:rPr lang="es-EC" sz="9000" b="1" u="none" noProof="0" dirty="0">
                <a:solidFill>
                  <a:srgbClr val="052896"/>
                </a:solidFill>
                <a:latin typeface="Decalotype Bold"/>
                <a:ea typeface="Decalotype Bold"/>
                <a:cs typeface="Decalotype Bold"/>
                <a:sym typeface="Decalotype Bold"/>
              </a:rPr>
              <a:t>DIRECCIÓN JURÍDICA</a:t>
            </a:r>
            <a:endParaRPr lang="es-EC" sz="9000" b="1" noProof="0" dirty="0">
              <a:solidFill>
                <a:srgbClr val="052896"/>
              </a:solidFill>
              <a:latin typeface="Decalotype Bold"/>
              <a:sym typeface="Decalotype Bold"/>
            </a:endParaRPr>
          </a:p>
        </p:txBody>
      </p:sp>
      <p:sp>
        <p:nvSpPr>
          <p:cNvPr id="11" name="Freeform 27">
            <a:extLst>
              <a:ext uri="{FF2B5EF4-FFF2-40B4-BE49-F238E27FC236}">
                <a16:creationId xmlns:a16="http://schemas.microsoft.com/office/drawing/2014/main" id="{6A3FD2BE-768D-C369-D293-EC6D8476EB2B}"/>
              </a:ext>
            </a:extLst>
          </p:cNvPr>
          <p:cNvSpPr/>
          <p:nvPr/>
        </p:nvSpPr>
        <p:spPr>
          <a:xfrm>
            <a:off x="0" y="9644380"/>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2" name="Freeform 28">
            <a:extLst>
              <a:ext uri="{FF2B5EF4-FFF2-40B4-BE49-F238E27FC236}">
                <a16:creationId xmlns:a16="http://schemas.microsoft.com/office/drawing/2014/main" id="{6F79D99F-F35C-EA30-BBC9-E3D58A384874}"/>
              </a:ext>
            </a:extLst>
          </p:cNvPr>
          <p:cNvSpPr/>
          <p:nvPr/>
        </p:nvSpPr>
        <p:spPr>
          <a:xfrm>
            <a:off x="7795496" y="9644236"/>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3" name="Freeform 29">
            <a:extLst>
              <a:ext uri="{FF2B5EF4-FFF2-40B4-BE49-F238E27FC236}">
                <a16:creationId xmlns:a16="http://schemas.microsoft.com/office/drawing/2014/main" id="{A302ACDF-FB17-A694-3280-A31C48DBF674}"/>
              </a:ext>
            </a:extLst>
          </p:cNvPr>
          <p:cNvSpPr/>
          <p:nvPr/>
        </p:nvSpPr>
        <p:spPr>
          <a:xfrm>
            <a:off x="10853594" y="9644095"/>
            <a:ext cx="7467602" cy="642476"/>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63296" t="-1501126" r="-92940" b="-87664"/>
            </a:stretch>
          </a:blipFill>
        </p:spPr>
        <p:txBody>
          <a:bodyPr/>
          <a:lstStyle/>
          <a:p>
            <a:endParaRPr lang="es-EC" noProof="0" dirty="0"/>
          </a:p>
        </p:txBody>
      </p:sp>
      <p:sp>
        <p:nvSpPr>
          <p:cNvPr id="3" name="Freeform 7">
            <a:extLst>
              <a:ext uri="{FF2B5EF4-FFF2-40B4-BE49-F238E27FC236}">
                <a16:creationId xmlns:a16="http://schemas.microsoft.com/office/drawing/2014/main" id="{C53BB2B1-20A0-DF43-1B92-EE8CF7C641DB}"/>
              </a:ext>
            </a:extLst>
          </p:cNvPr>
          <p:cNvSpPr/>
          <p:nvPr/>
        </p:nvSpPr>
        <p:spPr>
          <a:xfrm>
            <a:off x="0" y="0"/>
            <a:ext cx="7795496" cy="266700"/>
          </a:xfrm>
          <a:custGeom>
            <a:avLst/>
            <a:gdLst/>
            <a:ahLst/>
            <a:cxnLst/>
            <a:rect l="l" t="t" r="r" b="b"/>
            <a:pathLst>
              <a:path w="7795496" h="10287000">
                <a:moveTo>
                  <a:pt x="0" y="0"/>
                </a:moveTo>
                <a:lnTo>
                  <a:pt x="7795496" y="0"/>
                </a:lnTo>
                <a:lnTo>
                  <a:pt x="7795496" y="10287000"/>
                </a:lnTo>
                <a:lnTo>
                  <a:pt x="0" y="10287000"/>
                </a:lnTo>
                <a:lnTo>
                  <a:pt x="0" y="0"/>
                </a:lnTo>
                <a:close/>
              </a:path>
            </a:pathLst>
          </a:custGeom>
          <a:blipFill>
            <a:blip r:embed="rId2"/>
            <a:stretch>
              <a:fillRect l="-4036" t="19" r="-35147" b="-3968263"/>
            </a:stretch>
          </a:blipFill>
        </p:spPr>
        <p:txBody>
          <a:bodyPr/>
          <a:lstStyle/>
          <a:p>
            <a:endParaRPr lang="es-EC" noProof="0" dirty="0"/>
          </a:p>
        </p:txBody>
      </p:sp>
      <p:pic>
        <p:nvPicPr>
          <p:cNvPr id="5" name="Imagen 4" descr="Dibujo con letras blancas&#10;&#10;El contenido generado por IA puede ser incorrecto.">
            <a:extLst>
              <a:ext uri="{FF2B5EF4-FFF2-40B4-BE49-F238E27FC236}">
                <a16:creationId xmlns:a16="http://schemas.microsoft.com/office/drawing/2014/main" id="{2F0B694D-6DF3-0BF8-FA37-90C2C8CF7F54}"/>
              </a:ext>
            </a:extLst>
          </p:cNvPr>
          <p:cNvPicPr>
            <a:picLocks noChangeAspect="1"/>
          </p:cNvPicPr>
          <p:nvPr/>
        </p:nvPicPr>
        <p:blipFill>
          <a:blip r:embed="rId3">
            <a:extLst>
              <a:ext uri="{28A0092B-C50C-407E-A947-70E740481C1C}">
                <a14:useLocalDpi xmlns:a14="http://schemas.microsoft.com/office/drawing/2010/main" val="0"/>
              </a:ext>
            </a:extLst>
          </a:blip>
          <a:srcRect t="3140"/>
          <a:stretch>
            <a:fillRect/>
          </a:stretch>
        </p:blipFill>
        <p:spPr>
          <a:xfrm>
            <a:off x="7592781" y="8471920"/>
            <a:ext cx="3463528" cy="1184590"/>
          </a:xfrm>
          <a:prstGeom prst="rect">
            <a:avLst/>
          </a:prstGeom>
        </p:spPr>
      </p:pic>
      <p:pic>
        <p:nvPicPr>
          <p:cNvPr id="2" name="Imagen 1">
            <a:extLst>
              <a:ext uri="{FF2B5EF4-FFF2-40B4-BE49-F238E27FC236}">
                <a16:creationId xmlns:a16="http://schemas.microsoft.com/office/drawing/2014/main" id="{E38CB869-BEAE-2BD7-D010-7D1780C5E5CE}"/>
              </a:ext>
            </a:extLst>
          </p:cNvPr>
          <p:cNvPicPr>
            <a:picLocks noChangeAspect="1"/>
          </p:cNvPicPr>
          <p:nvPr/>
        </p:nvPicPr>
        <p:blipFill>
          <a:blip r:embed="rId4" cstate="print">
            <a:extLst>
              <a:ext uri="{28A0092B-C50C-407E-A947-70E740481C1C}">
                <a14:useLocalDpi xmlns:a14="http://schemas.microsoft.com/office/drawing/2010/main" val="0"/>
              </a:ext>
            </a:extLst>
          </a:blip>
          <a:srcRect l="21022" t="20833" r="22160" b="20833"/>
          <a:stretch>
            <a:fillRect/>
          </a:stretch>
        </p:blipFill>
        <p:spPr>
          <a:xfrm>
            <a:off x="15468600" y="35728"/>
            <a:ext cx="2791627" cy="1513665"/>
          </a:xfrm>
          <a:prstGeom prst="rect">
            <a:avLst/>
          </a:prstGeom>
        </p:spPr>
      </p:pic>
    </p:spTree>
    <p:extLst>
      <p:ext uri="{BB962C8B-B14F-4D97-AF65-F5344CB8AC3E}">
        <p14:creationId xmlns:p14="http://schemas.microsoft.com/office/powerpoint/2010/main" val="1847824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B7B00-6911-8B0E-F8B3-DC384407D784}"/>
            </a:ext>
          </a:extLst>
        </p:cNvPr>
        <p:cNvGrpSpPr/>
        <p:nvPr/>
      </p:nvGrpSpPr>
      <p:grpSpPr>
        <a:xfrm>
          <a:off x="0" y="0"/>
          <a:ext cx="0" cy="0"/>
          <a:chOff x="0" y="0"/>
          <a:chExt cx="0" cy="0"/>
        </a:xfrm>
      </p:grpSpPr>
      <p:pic>
        <p:nvPicPr>
          <p:cNvPr id="12" name="Imagen 11">
            <a:extLst>
              <a:ext uri="{FF2B5EF4-FFF2-40B4-BE49-F238E27FC236}">
                <a16:creationId xmlns:a16="http://schemas.microsoft.com/office/drawing/2014/main" id="{CA98FE61-7605-DDD1-F2D9-CBA50D0366AF}"/>
              </a:ext>
            </a:extLst>
          </p:cNvPr>
          <p:cNvPicPr>
            <a:picLocks noChangeAspect="1"/>
          </p:cNvPicPr>
          <p:nvPr/>
        </p:nvPicPr>
        <p:blipFill>
          <a:blip r:embed="rId2">
            <a:extLst>
              <a:ext uri="{28A0092B-C50C-407E-A947-70E740481C1C}">
                <a14:useLocalDpi xmlns:a14="http://schemas.microsoft.com/office/drawing/2010/main" val="0"/>
              </a:ext>
            </a:extLst>
          </a:blip>
          <a:srcRect b="2880"/>
          <a:stretch>
            <a:fillRect/>
          </a:stretch>
        </p:blipFill>
        <p:spPr>
          <a:xfrm>
            <a:off x="0" y="39406"/>
            <a:ext cx="18288000" cy="10278217"/>
          </a:xfrm>
          <a:prstGeom prst="rect">
            <a:avLst/>
          </a:prstGeom>
        </p:spPr>
      </p:pic>
      <p:pic>
        <p:nvPicPr>
          <p:cNvPr id="9" name="Imagen 8">
            <a:extLst>
              <a:ext uri="{FF2B5EF4-FFF2-40B4-BE49-F238E27FC236}">
                <a16:creationId xmlns:a16="http://schemas.microsoft.com/office/drawing/2014/main" id="{E34E36FD-4400-17EF-1DC0-2D1049D54E4F}"/>
              </a:ext>
            </a:extLst>
          </p:cNvPr>
          <p:cNvPicPr>
            <a:picLocks noChangeAspect="1"/>
          </p:cNvPicPr>
          <p:nvPr/>
        </p:nvPicPr>
        <p:blipFill>
          <a:blip r:embed="rId3" cstate="print">
            <a:extLst>
              <a:ext uri="{28A0092B-C50C-407E-A947-70E740481C1C}">
                <a14:useLocalDpi xmlns:a14="http://schemas.microsoft.com/office/drawing/2010/main" val="0"/>
              </a:ext>
            </a:extLst>
          </a:blip>
          <a:srcRect l="21022" t="20833" r="22160" b="20833"/>
          <a:stretch>
            <a:fillRect/>
          </a:stretch>
        </p:blipFill>
        <p:spPr>
          <a:xfrm>
            <a:off x="7391400" y="266700"/>
            <a:ext cx="2704249" cy="1466287"/>
          </a:xfrm>
          <a:prstGeom prst="rect">
            <a:avLst/>
          </a:prstGeom>
        </p:spPr>
      </p:pic>
    </p:spTree>
    <p:extLst>
      <p:ext uri="{BB962C8B-B14F-4D97-AF65-F5344CB8AC3E}">
        <p14:creationId xmlns:p14="http://schemas.microsoft.com/office/powerpoint/2010/main" val="782811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EC264-FDD2-8261-AB53-158826DE4756}"/>
            </a:ext>
          </a:extLst>
        </p:cNvPr>
        <p:cNvGrpSpPr/>
        <p:nvPr/>
      </p:nvGrpSpPr>
      <p:grpSpPr>
        <a:xfrm>
          <a:off x="0" y="0"/>
          <a:ext cx="0" cy="0"/>
          <a:chOff x="0" y="0"/>
          <a:chExt cx="0" cy="0"/>
        </a:xfrm>
      </p:grpSpPr>
      <p:sp>
        <p:nvSpPr>
          <p:cNvPr id="11" name="Freeform 27">
            <a:extLst>
              <a:ext uri="{FF2B5EF4-FFF2-40B4-BE49-F238E27FC236}">
                <a16:creationId xmlns:a16="http://schemas.microsoft.com/office/drawing/2014/main" id="{A05D5AF3-8D7C-6BF8-7D60-2EEC766A3B6D}"/>
              </a:ext>
            </a:extLst>
          </p:cNvPr>
          <p:cNvSpPr/>
          <p:nvPr/>
        </p:nvSpPr>
        <p:spPr>
          <a:xfrm>
            <a:off x="0" y="9644380"/>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2" name="Freeform 28">
            <a:extLst>
              <a:ext uri="{FF2B5EF4-FFF2-40B4-BE49-F238E27FC236}">
                <a16:creationId xmlns:a16="http://schemas.microsoft.com/office/drawing/2014/main" id="{8B7CA1D0-5AF7-BF50-E93C-00625911FCE9}"/>
              </a:ext>
            </a:extLst>
          </p:cNvPr>
          <p:cNvSpPr/>
          <p:nvPr/>
        </p:nvSpPr>
        <p:spPr>
          <a:xfrm>
            <a:off x="7795496" y="9644236"/>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3" name="Freeform 29">
            <a:extLst>
              <a:ext uri="{FF2B5EF4-FFF2-40B4-BE49-F238E27FC236}">
                <a16:creationId xmlns:a16="http://schemas.microsoft.com/office/drawing/2014/main" id="{87AD4EA5-E3AE-9011-43F5-C47865ECF311}"/>
              </a:ext>
            </a:extLst>
          </p:cNvPr>
          <p:cNvSpPr/>
          <p:nvPr/>
        </p:nvSpPr>
        <p:spPr>
          <a:xfrm>
            <a:off x="10853594" y="9644095"/>
            <a:ext cx="7467602" cy="642476"/>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63296" t="-1501126" r="-92940" b="-87664"/>
            </a:stretch>
          </a:blipFill>
        </p:spPr>
        <p:txBody>
          <a:bodyPr/>
          <a:lstStyle/>
          <a:p>
            <a:endParaRPr lang="es-EC" noProof="0" dirty="0"/>
          </a:p>
        </p:txBody>
      </p:sp>
      <p:sp>
        <p:nvSpPr>
          <p:cNvPr id="3" name="Freeform 7">
            <a:extLst>
              <a:ext uri="{FF2B5EF4-FFF2-40B4-BE49-F238E27FC236}">
                <a16:creationId xmlns:a16="http://schemas.microsoft.com/office/drawing/2014/main" id="{B4CC7939-0A97-3F7A-4682-D3D2246F9BC9}"/>
              </a:ext>
            </a:extLst>
          </p:cNvPr>
          <p:cNvSpPr/>
          <p:nvPr/>
        </p:nvSpPr>
        <p:spPr>
          <a:xfrm>
            <a:off x="0" y="0"/>
            <a:ext cx="7795496" cy="266700"/>
          </a:xfrm>
          <a:custGeom>
            <a:avLst/>
            <a:gdLst/>
            <a:ahLst/>
            <a:cxnLst/>
            <a:rect l="l" t="t" r="r" b="b"/>
            <a:pathLst>
              <a:path w="7795496" h="10287000">
                <a:moveTo>
                  <a:pt x="0" y="0"/>
                </a:moveTo>
                <a:lnTo>
                  <a:pt x="7795496" y="0"/>
                </a:lnTo>
                <a:lnTo>
                  <a:pt x="7795496" y="10287000"/>
                </a:lnTo>
                <a:lnTo>
                  <a:pt x="0" y="10287000"/>
                </a:lnTo>
                <a:lnTo>
                  <a:pt x="0" y="0"/>
                </a:lnTo>
                <a:close/>
              </a:path>
            </a:pathLst>
          </a:custGeom>
          <a:blipFill>
            <a:blip r:embed="rId2"/>
            <a:stretch>
              <a:fillRect l="-4036" t="19" r="-35147" b="-3968263"/>
            </a:stretch>
          </a:blipFill>
        </p:spPr>
        <p:txBody>
          <a:bodyPr/>
          <a:lstStyle/>
          <a:p>
            <a:endParaRPr lang="es-EC" noProof="0" dirty="0"/>
          </a:p>
        </p:txBody>
      </p:sp>
      <p:sp>
        <p:nvSpPr>
          <p:cNvPr id="14" name="TextBox 4">
            <a:extLst>
              <a:ext uri="{FF2B5EF4-FFF2-40B4-BE49-F238E27FC236}">
                <a16:creationId xmlns:a16="http://schemas.microsoft.com/office/drawing/2014/main" id="{6012D94B-CC72-3549-DD9B-D865019A2023}"/>
              </a:ext>
            </a:extLst>
          </p:cNvPr>
          <p:cNvSpPr txBox="1"/>
          <p:nvPr/>
        </p:nvSpPr>
        <p:spPr>
          <a:xfrm>
            <a:off x="585926" y="1333500"/>
            <a:ext cx="17092474" cy="2800767"/>
          </a:xfrm>
          <a:prstGeom prst="rect">
            <a:avLst/>
          </a:prstGeom>
        </p:spPr>
        <p:txBody>
          <a:bodyPr wrap="square" lIns="0" tIns="0" rIns="0" bIns="0" rtlCol="0" anchor="t">
            <a:spAutoFit/>
          </a:bodyPr>
          <a:lstStyle/>
          <a:p>
            <a:pPr lvl="0" indent="0" algn="just">
              <a:spcBef>
                <a:spcPct val="0"/>
              </a:spcBef>
            </a:pPr>
            <a:r>
              <a:rPr lang="es-ES" sz="2600" b="1" dirty="0">
                <a:solidFill>
                  <a:srgbClr val="000000"/>
                </a:solidFill>
                <a:latin typeface="Times New Roman" panose="02020603050405020304" pitchFamily="18" charset="0"/>
                <a:sym typeface="Decalotype Bold"/>
              </a:rPr>
              <a:t>Considerando:  </a:t>
            </a:r>
          </a:p>
          <a:p>
            <a:pPr lvl="0" indent="0" algn="just">
              <a:spcBef>
                <a:spcPct val="0"/>
              </a:spcBef>
            </a:pPr>
            <a:endParaRPr lang="es-ES" sz="2600" dirty="0">
              <a:solidFill>
                <a:srgbClr val="000000"/>
              </a:solidFill>
              <a:latin typeface="Times New Roman" panose="02020603050405020304" pitchFamily="18" charset="0"/>
              <a:sym typeface="Decalotype Bold"/>
            </a:endParaRPr>
          </a:p>
          <a:p>
            <a:pPr lvl="0" indent="0" algn="just">
              <a:spcBef>
                <a:spcPct val="0"/>
              </a:spcBef>
            </a:pPr>
            <a:r>
              <a:rPr lang="es-ES" sz="2600" dirty="0">
                <a:solidFill>
                  <a:srgbClr val="000000"/>
                </a:solidFill>
                <a:latin typeface="Times New Roman" panose="02020603050405020304" pitchFamily="18" charset="0"/>
                <a:sym typeface="Decalotype Bold"/>
              </a:rPr>
              <a:t>Que, el </a:t>
            </a:r>
            <a:r>
              <a:rPr lang="es-ES" sz="2600" b="1" dirty="0">
                <a:solidFill>
                  <a:srgbClr val="000000"/>
                </a:solidFill>
                <a:latin typeface="Times New Roman" panose="02020603050405020304" pitchFamily="18" charset="0"/>
                <a:sym typeface="Decalotype Bold"/>
              </a:rPr>
              <a:t>artículo 9</a:t>
            </a:r>
            <a:r>
              <a:rPr lang="es-ES" sz="2600" dirty="0">
                <a:solidFill>
                  <a:srgbClr val="000000"/>
                </a:solidFill>
                <a:latin typeface="Times New Roman" panose="02020603050405020304" pitchFamily="18" charset="0"/>
                <a:sym typeface="Decalotype Bold"/>
              </a:rPr>
              <a:t>5 de la Constitución de la República del Ecuador, establece: </a:t>
            </a:r>
            <a:r>
              <a:rPr lang="es-ES" sz="2600" i="1" dirty="0">
                <a:solidFill>
                  <a:srgbClr val="000000"/>
                </a:solidFill>
                <a:latin typeface="Times New Roman" panose="02020603050405020304" pitchFamily="18" charset="0"/>
                <a:sym typeface="Decalotype Bold"/>
              </a:rPr>
              <a:t>"Las ciudadanas y ciudadanos, en forma individual y colectiva, participarán de manera protagónica en la toma de decisiones, planificación y gestión de los asuntos públicos, y en el control popular de las instituciones del Estado y la sociedad, y de sus representantes, en un proceso permanente de construcción del poder ciudadano. La participación se orientará por los principios de igualdad, autonomía, deliberación pública, respeto a la diferencia, control popular, solidaridad e interculturalidad" .</a:t>
            </a:r>
            <a:endParaRPr lang="es-EC" sz="2600" i="1" dirty="0">
              <a:solidFill>
                <a:srgbClr val="000000"/>
              </a:solidFill>
              <a:latin typeface="Times New Roman" panose="02020603050405020304" pitchFamily="18" charset="0"/>
              <a:sym typeface="Decalotype Bold"/>
            </a:endParaRPr>
          </a:p>
        </p:txBody>
      </p:sp>
      <p:sp>
        <p:nvSpPr>
          <p:cNvPr id="15" name="CuadroTexto 14">
            <a:extLst>
              <a:ext uri="{FF2B5EF4-FFF2-40B4-BE49-F238E27FC236}">
                <a16:creationId xmlns:a16="http://schemas.microsoft.com/office/drawing/2014/main" id="{51FA2241-3D74-7E79-FE96-A0A808FE5B41}"/>
              </a:ext>
            </a:extLst>
          </p:cNvPr>
          <p:cNvSpPr txBox="1"/>
          <p:nvPr/>
        </p:nvSpPr>
        <p:spPr>
          <a:xfrm>
            <a:off x="457200" y="4350053"/>
            <a:ext cx="17221200" cy="4893647"/>
          </a:xfrm>
          <a:prstGeom prst="rect">
            <a:avLst/>
          </a:prstGeom>
          <a:noFill/>
        </p:spPr>
        <p:txBody>
          <a:bodyPr wrap="square">
            <a:spAutoFit/>
          </a:bodyPr>
          <a:lstStyle/>
          <a:p>
            <a:pPr algn="just"/>
            <a:r>
              <a:rPr lang="es-ES" sz="2600" b="0" i="0" u="none" strike="noStrike" baseline="0" dirty="0">
                <a:solidFill>
                  <a:srgbClr val="000000"/>
                </a:solidFill>
                <a:latin typeface="Times New Roman" panose="02020603050405020304" pitchFamily="18" charset="0"/>
              </a:rPr>
              <a:t>En cumplimiento de lo establecido en el </a:t>
            </a:r>
            <a:r>
              <a:rPr lang="es-ES" sz="2600" b="1" i="0" u="none" strike="noStrike" baseline="0" dirty="0">
                <a:solidFill>
                  <a:srgbClr val="000000"/>
                </a:solidFill>
                <a:latin typeface="Times New Roman" panose="02020603050405020304" pitchFamily="18" charset="0"/>
              </a:rPr>
              <a:t>artículo 83</a:t>
            </a:r>
            <a:r>
              <a:rPr lang="es-ES" sz="2600" b="0" i="0" u="none" strike="noStrike" baseline="0" dirty="0">
                <a:solidFill>
                  <a:srgbClr val="000000"/>
                </a:solidFill>
                <a:latin typeface="Times New Roman" panose="02020603050405020304" pitchFamily="18" charset="0"/>
              </a:rPr>
              <a:t>, </a:t>
            </a:r>
            <a:r>
              <a:rPr lang="es-ES" sz="2600" b="1" i="0" u="none" strike="noStrike" baseline="0" dirty="0">
                <a:solidFill>
                  <a:srgbClr val="000000"/>
                </a:solidFill>
                <a:latin typeface="Times New Roman" panose="02020603050405020304" pitchFamily="18" charset="0"/>
              </a:rPr>
              <a:t>numeral 11</a:t>
            </a:r>
            <a:r>
              <a:rPr lang="es-ES" sz="2600" b="0" i="0" u="none" strike="noStrike" baseline="0" dirty="0">
                <a:solidFill>
                  <a:srgbClr val="000000"/>
                </a:solidFill>
                <a:latin typeface="Times New Roman" panose="02020603050405020304" pitchFamily="18" charset="0"/>
              </a:rPr>
              <a:t>, de la Constitución de la República del Ecuador establece que es un deber y responsabilidad de las ecuatorianas y ecuatorianos </a:t>
            </a:r>
            <a:r>
              <a:rPr lang="es-ES" sz="2600" b="0" i="1" u="none" strike="noStrike" baseline="0" dirty="0">
                <a:solidFill>
                  <a:srgbClr val="000000"/>
                </a:solidFill>
                <a:latin typeface="Times New Roman" panose="02020603050405020304" pitchFamily="18" charset="0"/>
              </a:rPr>
              <a:t>"Asumir las funciones públicas como un servicio a la colectividad y rendir cuentas a la sociedad y a la autoridad, de acuerdo con la ley"</a:t>
            </a:r>
            <a:r>
              <a:rPr lang="es-ES" sz="2600" b="0" i="0" u="none" strike="noStrike" baseline="0" dirty="0">
                <a:solidFill>
                  <a:srgbClr val="000000"/>
                </a:solidFill>
                <a:latin typeface="Times New Roman" panose="02020603050405020304" pitchFamily="18" charset="0"/>
              </a:rPr>
              <a:t>. Esto implica que quienes desempeñan cargos públicos deben actuar con responsabilidad y transparencia, rindiendo cuentas sobre su gestión a la sociedad y a las autoridades competentes. </a:t>
            </a:r>
          </a:p>
          <a:p>
            <a:pPr algn="just"/>
            <a:endParaRPr lang="es-ES" sz="2600" b="0" i="0" u="none" strike="noStrike" baseline="0" dirty="0">
              <a:solidFill>
                <a:srgbClr val="000000"/>
              </a:solidFill>
              <a:latin typeface="Times New Roman" panose="02020603050405020304" pitchFamily="18" charset="0"/>
            </a:endParaRPr>
          </a:p>
          <a:p>
            <a:pPr algn="just"/>
            <a:r>
              <a:rPr lang="es-ES" sz="2600" dirty="0">
                <a:solidFill>
                  <a:srgbClr val="000000"/>
                </a:solidFill>
                <a:latin typeface="Times New Roman" panose="02020603050405020304" pitchFamily="18" charset="0"/>
              </a:rPr>
              <a:t>E</a:t>
            </a:r>
            <a:r>
              <a:rPr lang="es-ES" sz="2600" b="0" i="0" u="none" strike="noStrike" baseline="0" dirty="0">
                <a:solidFill>
                  <a:srgbClr val="000000"/>
                </a:solidFill>
                <a:latin typeface="Times New Roman" panose="02020603050405020304" pitchFamily="18" charset="0"/>
              </a:rPr>
              <a:t>l </a:t>
            </a:r>
            <a:r>
              <a:rPr lang="es-ES" sz="2600" b="1" i="0" u="none" strike="noStrike" baseline="0" dirty="0">
                <a:solidFill>
                  <a:srgbClr val="000000"/>
                </a:solidFill>
                <a:latin typeface="Times New Roman" panose="02020603050405020304" pitchFamily="18" charset="0"/>
              </a:rPr>
              <a:t>artículo 88 </a:t>
            </a:r>
            <a:r>
              <a:rPr lang="es-ES" sz="2600" b="0" i="0" u="none" strike="noStrike" baseline="0" dirty="0">
                <a:solidFill>
                  <a:srgbClr val="000000"/>
                </a:solidFill>
                <a:latin typeface="Times New Roman" panose="02020603050405020304" pitchFamily="18" charset="0"/>
              </a:rPr>
              <a:t>de la Ley Orgánica de Participación Ciudadana establece </a:t>
            </a:r>
            <a:r>
              <a:rPr lang="es-ES" sz="2600" b="0" i="1" u="none" strike="noStrike" baseline="0" dirty="0">
                <a:solidFill>
                  <a:srgbClr val="000000"/>
                </a:solidFill>
                <a:latin typeface="Times New Roman" panose="02020603050405020304" pitchFamily="18" charset="0"/>
              </a:rPr>
              <a:t>el Derecho a la Rendición de Cuentas como un derecho ciudadano</a:t>
            </a:r>
            <a:r>
              <a:rPr lang="es-ES" sz="2600" b="0" u="none" strike="noStrike" baseline="0" dirty="0">
                <a:solidFill>
                  <a:srgbClr val="000000"/>
                </a:solidFill>
                <a:latin typeface="Times New Roman" panose="02020603050405020304" pitchFamily="18" charset="0"/>
              </a:rPr>
              <a:t>.</a:t>
            </a:r>
            <a:r>
              <a:rPr lang="es-ES" sz="2600" b="0" i="0" u="none" strike="noStrike" baseline="0" dirty="0">
                <a:solidFill>
                  <a:srgbClr val="000000"/>
                </a:solidFill>
                <a:latin typeface="Times New Roman" panose="02020603050405020304" pitchFamily="18" charset="0"/>
              </a:rPr>
              <a:t> Este artículo determina “</a:t>
            </a:r>
            <a:r>
              <a:rPr lang="es-ES" sz="2600" b="0" i="1" u="none" strike="noStrike" baseline="0" dirty="0">
                <a:solidFill>
                  <a:srgbClr val="000000"/>
                </a:solidFill>
                <a:latin typeface="Times New Roman" panose="02020603050405020304" pitchFamily="18" charset="0"/>
              </a:rPr>
              <a:t>Las ciudadanas y ciudadanos, en forma individual o colectiva, comunas, comunidades, pueblos y nacionalidades indígenas, pueblos afroecuatoriano y montubio, y demás formas lícitas de organización, podrán solicitar una vez al año la rendición de cuentas a las instituciones públicas o privadas que presten servicios públicos, manejen recursos públicos o desarrollen actividades de interés público, así como a los medios de comunicación social, siempre que tal rendición de cuentas no esté contemplada mediante otro procedimiento en la Constitución y las leyes”.</a:t>
            </a:r>
            <a:endParaRPr lang="en-US" sz="2600" i="1" dirty="0"/>
          </a:p>
        </p:txBody>
      </p:sp>
      <p:pic>
        <p:nvPicPr>
          <p:cNvPr id="2" name="Imagen 1">
            <a:extLst>
              <a:ext uri="{FF2B5EF4-FFF2-40B4-BE49-F238E27FC236}">
                <a16:creationId xmlns:a16="http://schemas.microsoft.com/office/drawing/2014/main" id="{BD6CD97A-BD71-BABA-2D0E-51FB80CBA173}"/>
              </a:ext>
            </a:extLst>
          </p:cNvPr>
          <p:cNvPicPr>
            <a:picLocks noChangeAspect="1"/>
          </p:cNvPicPr>
          <p:nvPr/>
        </p:nvPicPr>
        <p:blipFill>
          <a:blip r:embed="rId3">
            <a:extLst>
              <a:ext uri="{28A0092B-C50C-407E-A947-70E740481C1C}">
                <a14:useLocalDpi xmlns:a14="http://schemas.microsoft.com/office/drawing/2010/main" val="0"/>
              </a:ext>
            </a:extLst>
          </a:blip>
          <a:srcRect l="21022" t="20833" r="22160" b="20833"/>
          <a:stretch>
            <a:fillRect/>
          </a:stretch>
        </p:blipFill>
        <p:spPr>
          <a:xfrm>
            <a:off x="14401799" y="0"/>
            <a:ext cx="3907899" cy="2188424"/>
          </a:xfrm>
          <a:prstGeom prst="rect">
            <a:avLst/>
          </a:prstGeom>
        </p:spPr>
      </p:pic>
    </p:spTree>
    <p:extLst>
      <p:ext uri="{BB962C8B-B14F-4D97-AF65-F5344CB8AC3E}">
        <p14:creationId xmlns:p14="http://schemas.microsoft.com/office/powerpoint/2010/main" val="1940298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AC505-8AD5-C1BD-7C96-140D913D2BD6}"/>
            </a:ext>
          </a:extLst>
        </p:cNvPr>
        <p:cNvGrpSpPr/>
        <p:nvPr/>
      </p:nvGrpSpPr>
      <p:grpSpPr>
        <a:xfrm>
          <a:off x="0" y="0"/>
          <a:ext cx="0" cy="0"/>
          <a:chOff x="0" y="0"/>
          <a:chExt cx="0" cy="0"/>
        </a:xfrm>
      </p:grpSpPr>
      <p:pic>
        <p:nvPicPr>
          <p:cNvPr id="18" name="Imagen 17" descr="Dibujo con letras blancas&#10;&#10;El contenido generado por IA puede ser incorrecto.">
            <a:extLst>
              <a:ext uri="{FF2B5EF4-FFF2-40B4-BE49-F238E27FC236}">
                <a16:creationId xmlns:a16="http://schemas.microsoft.com/office/drawing/2014/main" id="{49FFF22E-4F8B-43D4-BF46-D00A96E6B3F9}"/>
              </a:ext>
            </a:extLst>
          </p:cNvPr>
          <p:cNvPicPr>
            <a:picLocks noChangeAspect="1"/>
          </p:cNvPicPr>
          <p:nvPr/>
        </p:nvPicPr>
        <p:blipFill>
          <a:blip r:embed="rId2">
            <a:extLst>
              <a:ext uri="{28A0092B-C50C-407E-A947-70E740481C1C}">
                <a14:useLocalDpi xmlns:a14="http://schemas.microsoft.com/office/drawing/2010/main" val="0"/>
              </a:ext>
            </a:extLst>
          </a:blip>
          <a:srcRect t="3140"/>
          <a:stretch>
            <a:fillRect/>
          </a:stretch>
        </p:blipFill>
        <p:spPr>
          <a:xfrm>
            <a:off x="38951" y="81375"/>
            <a:ext cx="3463528" cy="1184590"/>
          </a:xfrm>
          <a:prstGeom prst="rect">
            <a:avLst/>
          </a:prstGeom>
        </p:spPr>
      </p:pic>
      <p:sp>
        <p:nvSpPr>
          <p:cNvPr id="5" name="CuadroTexto 4">
            <a:extLst>
              <a:ext uri="{FF2B5EF4-FFF2-40B4-BE49-F238E27FC236}">
                <a16:creationId xmlns:a16="http://schemas.microsoft.com/office/drawing/2014/main" id="{40583250-B5E0-A5B5-9AEA-70C290BC40A0}"/>
              </a:ext>
            </a:extLst>
          </p:cNvPr>
          <p:cNvSpPr txBox="1"/>
          <p:nvPr/>
        </p:nvSpPr>
        <p:spPr>
          <a:xfrm>
            <a:off x="1143000" y="2857500"/>
            <a:ext cx="15849600" cy="3416320"/>
          </a:xfrm>
          <a:prstGeom prst="rect">
            <a:avLst/>
          </a:prstGeom>
          <a:noFill/>
        </p:spPr>
        <p:txBody>
          <a:bodyPr wrap="square">
            <a:spAutoFit/>
          </a:bodyPr>
          <a:lstStyle/>
          <a:p>
            <a:pPr algn="just"/>
            <a:r>
              <a:rPr lang="es-ES" sz="3600" b="0" i="0" u="none" strike="noStrike" baseline="0" dirty="0">
                <a:solidFill>
                  <a:srgbClr val="0070C0"/>
                </a:solidFill>
                <a:latin typeface="Decalotype Bold" panose="020B0604020202020204" charset="0"/>
              </a:rPr>
              <a:t>PROGRAMA O PROYECTO. - </a:t>
            </a:r>
            <a:r>
              <a:rPr lang="es-ES" sz="3600" i="0" u="none" strike="noStrike" baseline="0" dirty="0">
                <a:solidFill>
                  <a:srgbClr val="000000"/>
                </a:solidFill>
                <a:latin typeface="Decalotype Bold" panose="020B0604020202020204" charset="0"/>
              </a:rPr>
              <a:t>Desde Mayo a Noviembre del 2025 se llevó a cabo el convenio firmado entre </a:t>
            </a:r>
            <a:r>
              <a:rPr lang="es-ES" sz="3600" i="0" u="none" strike="noStrike" baseline="0" dirty="0" err="1">
                <a:solidFill>
                  <a:srgbClr val="000000"/>
                </a:solidFill>
                <a:latin typeface="Decalotype Bold" panose="020B0604020202020204" charset="0"/>
              </a:rPr>
              <a:t>Conagopare</a:t>
            </a:r>
            <a:r>
              <a:rPr lang="es-ES" sz="3600" i="0" u="none" strike="noStrike" baseline="0" dirty="0">
                <a:solidFill>
                  <a:srgbClr val="000000"/>
                </a:solidFill>
                <a:latin typeface="Decalotype Bold" panose="020B0604020202020204" charset="0"/>
              </a:rPr>
              <a:t> Nacional y </a:t>
            </a:r>
            <a:r>
              <a:rPr lang="es-ES" sz="3600" i="0" u="none" strike="noStrike" baseline="0" dirty="0" err="1">
                <a:solidFill>
                  <a:srgbClr val="000000"/>
                </a:solidFill>
                <a:latin typeface="Decalotype Bold" panose="020B0604020202020204" charset="0"/>
              </a:rPr>
              <a:t>Conagopare</a:t>
            </a:r>
            <a:r>
              <a:rPr lang="es-ES" sz="3600" i="0" u="none" strike="noStrike" baseline="0" dirty="0">
                <a:solidFill>
                  <a:srgbClr val="000000"/>
                </a:solidFill>
                <a:latin typeface="Decalotype Bold" panose="020B0604020202020204" charset="0"/>
              </a:rPr>
              <a:t> Napo, denominado: “FORTALECIMIENTO DE LA GESTIÓN INSTITUCIONAL SUSCRITO ENTRE EL CONAGOPARE NACIONAL Y LA INSTANCIA ORGANIZATIVA TERRITORIAL DESCONCENTRADA DE LA PROVINCIA DE NAPO” El mismo que permitió contratar a un profesional de carrera en el área jurídica para que asista a en esta área a todas las 20 parroquias rurales de Napo. </a:t>
            </a:r>
            <a:endParaRPr lang="en-US" sz="3600" dirty="0">
              <a:latin typeface="Decalotype Bold" panose="020B0604020202020204" charset="0"/>
            </a:endParaRPr>
          </a:p>
        </p:txBody>
      </p:sp>
      <p:sp>
        <p:nvSpPr>
          <p:cNvPr id="7" name="Freeform 27">
            <a:extLst>
              <a:ext uri="{FF2B5EF4-FFF2-40B4-BE49-F238E27FC236}">
                <a16:creationId xmlns:a16="http://schemas.microsoft.com/office/drawing/2014/main" id="{068D983A-D2A2-5F0F-A8A6-EAA5846388CC}"/>
              </a:ext>
            </a:extLst>
          </p:cNvPr>
          <p:cNvSpPr/>
          <p:nvPr/>
        </p:nvSpPr>
        <p:spPr>
          <a:xfrm>
            <a:off x="38951" y="9758227"/>
            <a:ext cx="9662662" cy="55784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3"/>
            <a:stretch>
              <a:fillRect l="-4034" t="-1500790" r="-35149" b="-87622"/>
            </a:stretch>
          </a:blipFill>
        </p:spPr>
        <p:txBody>
          <a:bodyPr/>
          <a:lstStyle/>
          <a:p>
            <a:endParaRPr lang="es-EC" noProof="0" dirty="0"/>
          </a:p>
        </p:txBody>
      </p:sp>
      <p:sp>
        <p:nvSpPr>
          <p:cNvPr id="8" name="Freeform 28">
            <a:extLst>
              <a:ext uri="{FF2B5EF4-FFF2-40B4-BE49-F238E27FC236}">
                <a16:creationId xmlns:a16="http://schemas.microsoft.com/office/drawing/2014/main" id="{ADAC3C3A-B566-69AB-9C5D-33D08F05070F}"/>
              </a:ext>
            </a:extLst>
          </p:cNvPr>
          <p:cNvSpPr/>
          <p:nvPr/>
        </p:nvSpPr>
        <p:spPr>
          <a:xfrm>
            <a:off x="9701612" y="9758228"/>
            <a:ext cx="8586387" cy="557839"/>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3"/>
            <a:stretch>
              <a:fillRect l="-4034" t="-1500790" r="-35149" b="-87622"/>
            </a:stretch>
          </a:blipFill>
        </p:spPr>
        <p:txBody>
          <a:bodyPr/>
          <a:lstStyle/>
          <a:p>
            <a:endParaRPr lang="es-EC" noProof="0" dirty="0"/>
          </a:p>
        </p:txBody>
      </p:sp>
      <p:pic>
        <p:nvPicPr>
          <p:cNvPr id="9" name="Imagen 8">
            <a:extLst>
              <a:ext uri="{FF2B5EF4-FFF2-40B4-BE49-F238E27FC236}">
                <a16:creationId xmlns:a16="http://schemas.microsoft.com/office/drawing/2014/main" id="{44470180-339F-A199-CB84-0C4FC00E00D7}"/>
              </a:ext>
            </a:extLst>
          </p:cNvPr>
          <p:cNvPicPr>
            <a:picLocks noChangeAspect="1"/>
          </p:cNvPicPr>
          <p:nvPr/>
        </p:nvPicPr>
        <p:blipFill>
          <a:blip r:embed="rId4" cstate="print">
            <a:extLst>
              <a:ext uri="{28A0092B-C50C-407E-A947-70E740481C1C}">
                <a14:useLocalDpi xmlns:a14="http://schemas.microsoft.com/office/drawing/2010/main" val="0"/>
              </a:ext>
            </a:extLst>
          </a:blip>
          <a:srcRect l="21022" t="20833" r="22160" b="20833"/>
          <a:stretch>
            <a:fillRect/>
          </a:stretch>
        </p:blipFill>
        <p:spPr>
          <a:xfrm>
            <a:off x="15555978" y="35728"/>
            <a:ext cx="2704249" cy="1466287"/>
          </a:xfrm>
          <a:prstGeom prst="rect">
            <a:avLst/>
          </a:prstGeom>
        </p:spPr>
      </p:pic>
    </p:spTree>
    <p:extLst>
      <p:ext uri="{BB962C8B-B14F-4D97-AF65-F5344CB8AC3E}">
        <p14:creationId xmlns:p14="http://schemas.microsoft.com/office/powerpoint/2010/main" val="1646540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C69AC-0287-0BE4-83BF-FFF1FDFBB1F0}"/>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E2C9F522-1002-C4DF-2CC5-74117938F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312400"/>
          </a:xfrm>
          <a:prstGeom prst="rect">
            <a:avLst/>
          </a:prstGeom>
        </p:spPr>
      </p:pic>
      <p:pic>
        <p:nvPicPr>
          <p:cNvPr id="9" name="Imagen 8">
            <a:extLst>
              <a:ext uri="{FF2B5EF4-FFF2-40B4-BE49-F238E27FC236}">
                <a16:creationId xmlns:a16="http://schemas.microsoft.com/office/drawing/2014/main" id="{DC92ABF2-6B84-E064-182F-EC8FAC67EE25}"/>
              </a:ext>
            </a:extLst>
          </p:cNvPr>
          <p:cNvPicPr>
            <a:picLocks noChangeAspect="1"/>
          </p:cNvPicPr>
          <p:nvPr/>
        </p:nvPicPr>
        <p:blipFill>
          <a:blip r:embed="rId4" cstate="print">
            <a:extLst>
              <a:ext uri="{28A0092B-C50C-407E-A947-70E740481C1C}">
                <a14:useLocalDpi xmlns:a14="http://schemas.microsoft.com/office/drawing/2010/main" val="0"/>
              </a:ext>
            </a:extLst>
          </a:blip>
          <a:srcRect l="21022" t="20833" r="22160" b="20833"/>
          <a:stretch>
            <a:fillRect/>
          </a:stretch>
        </p:blipFill>
        <p:spPr>
          <a:xfrm>
            <a:off x="10439400" y="8820713"/>
            <a:ext cx="3352800" cy="1466287"/>
          </a:xfrm>
          <a:prstGeom prst="rect">
            <a:avLst/>
          </a:prstGeom>
        </p:spPr>
      </p:pic>
    </p:spTree>
    <p:extLst>
      <p:ext uri="{BB962C8B-B14F-4D97-AF65-F5344CB8AC3E}">
        <p14:creationId xmlns:p14="http://schemas.microsoft.com/office/powerpoint/2010/main" val="24840200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134DC-6E91-20F7-ABD3-7FBFB89FF696}"/>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525285CE-A19A-2E9D-9847-EBF81637EE5A}"/>
              </a:ext>
            </a:extLst>
          </p:cNvPr>
          <p:cNvPicPr>
            <a:picLocks noChangeAspect="1"/>
          </p:cNvPicPr>
          <p:nvPr/>
        </p:nvPicPr>
        <p:blipFill>
          <a:blip r:embed="rId3">
            <a:extLst>
              <a:ext uri="{28A0092B-C50C-407E-A947-70E740481C1C}">
                <a14:useLocalDpi xmlns:a14="http://schemas.microsoft.com/office/drawing/2010/main" val="0"/>
              </a:ext>
            </a:extLst>
          </a:blip>
          <a:srcRect b="14944"/>
          <a:stretch>
            <a:fillRect/>
          </a:stretch>
        </p:blipFill>
        <p:spPr>
          <a:xfrm>
            <a:off x="-152400" y="-3205"/>
            <a:ext cx="18440400" cy="10290205"/>
          </a:xfrm>
          <a:prstGeom prst="rect">
            <a:avLst/>
          </a:prstGeom>
        </p:spPr>
      </p:pic>
      <p:pic>
        <p:nvPicPr>
          <p:cNvPr id="9" name="Imagen 8">
            <a:extLst>
              <a:ext uri="{FF2B5EF4-FFF2-40B4-BE49-F238E27FC236}">
                <a16:creationId xmlns:a16="http://schemas.microsoft.com/office/drawing/2014/main" id="{FBD44385-660E-472E-8BD2-57B21FCE0083}"/>
              </a:ext>
            </a:extLst>
          </p:cNvPr>
          <p:cNvPicPr>
            <a:picLocks noChangeAspect="1"/>
          </p:cNvPicPr>
          <p:nvPr/>
        </p:nvPicPr>
        <p:blipFill>
          <a:blip r:embed="rId4" cstate="print">
            <a:extLst>
              <a:ext uri="{28A0092B-C50C-407E-A947-70E740481C1C}">
                <a14:useLocalDpi xmlns:a14="http://schemas.microsoft.com/office/drawing/2010/main" val="0"/>
              </a:ext>
            </a:extLst>
          </a:blip>
          <a:srcRect l="21022" t="20833" r="22160" b="20833"/>
          <a:stretch>
            <a:fillRect/>
          </a:stretch>
        </p:blipFill>
        <p:spPr>
          <a:xfrm>
            <a:off x="7391400" y="5341"/>
            <a:ext cx="3124200" cy="1533495"/>
          </a:xfrm>
          <a:prstGeom prst="rect">
            <a:avLst/>
          </a:prstGeom>
        </p:spPr>
      </p:pic>
    </p:spTree>
    <p:extLst>
      <p:ext uri="{BB962C8B-B14F-4D97-AF65-F5344CB8AC3E}">
        <p14:creationId xmlns:p14="http://schemas.microsoft.com/office/powerpoint/2010/main" val="27545328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EA8FB-9F18-AD8E-15C9-C6EE9B7DA958}"/>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715F76A6-B400-2BAB-5EDA-DEAE40F90C41}"/>
              </a:ext>
            </a:extLst>
          </p:cNvPr>
          <p:cNvPicPr>
            <a:picLocks noChangeAspect="1"/>
          </p:cNvPicPr>
          <p:nvPr/>
        </p:nvPicPr>
        <p:blipFill>
          <a:blip r:embed="rId3">
            <a:extLst>
              <a:ext uri="{28A0092B-C50C-407E-A947-70E740481C1C}">
                <a14:useLocalDpi xmlns:a14="http://schemas.microsoft.com/office/drawing/2010/main" val="0"/>
              </a:ext>
            </a:extLst>
          </a:blip>
          <a:srcRect b="17187"/>
          <a:stretch>
            <a:fillRect/>
          </a:stretch>
        </p:blipFill>
        <p:spPr>
          <a:xfrm>
            <a:off x="-152400" y="12106"/>
            <a:ext cx="18364200" cy="10281659"/>
          </a:xfrm>
          <a:prstGeom prst="rect">
            <a:avLst/>
          </a:prstGeom>
        </p:spPr>
      </p:pic>
      <p:pic>
        <p:nvPicPr>
          <p:cNvPr id="9" name="Imagen 8">
            <a:extLst>
              <a:ext uri="{FF2B5EF4-FFF2-40B4-BE49-F238E27FC236}">
                <a16:creationId xmlns:a16="http://schemas.microsoft.com/office/drawing/2014/main" id="{ED98A89D-61FA-4384-B0FA-2A7892C65387}"/>
              </a:ext>
            </a:extLst>
          </p:cNvPr>
          <p:cNvPicPr>
            <a:picLocks noChangeAspect="1"/>
          </p:cNvPicPr>
          <p:nvPr/>
        </p:nvPicPr>
        <p:blipFill>
          <a:blip r:embed="rId4" cstate="print">
            <a:extLst>
              <a:ext uri="{28A0092B-C50C-407E-A947-70E740481C1C}">
                <a14:useLocalDpi xmlns:a14="http://schemas.microsoft.com/office/drawing/2010/main" val="0"/>
              </a:ext>
            </a:extLst>
          </a:blip>
          <a:srcRect l="21022" t="20833" r="22160" b="20833"/>
          <a:stretch>
            <a:fillRect/>
          </a:stretch>
        </p:blipFill>
        <p:spPr>
          <a:xfrm>
            <a:off x="7692921" y="0"/>
            <a:ext cx="2514600" cy="1234276"/>
          </a:xfrm>
          <a:prstGeom prst="rect">
            <a:avLst/>
          </a:prstGeom>
        </p:spPr>
      </p:pic>
    </p:spTree>
    <p:extLst>
      <p:ext uri="{BB962C8B-B14F-4D97-AF65-F5344CB8AC3E}">
        <p14:creationId xmlns:p14="http://schemas.microsoft.com/office/powerpoint/2010/main" val="36770085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350F4-58A0-E726-DF59-8027A7B18399}"/>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C4133B2E-69B4-A56F-601D-4C2E179BE876}"/>
              </a:ext>
            </a:extLst>
          </p:cNvPr>
          <p:cNvSpPr txBox="1"/>
          <p:nvPr/>
        </p:nvSpPr>
        <p:spPr>
          <a:xfrm>
            <a:off x="152400" y="3526402"/>
            <a:ext cx="17754600" cy="2769989"/>
          </a:xfrm>
          <a:prstGeom prst="rect">
            <a:avLst/>
          </a:prstGeom>
        </p:spPr>
        <p:txBody>
          <a:bodyPr wrap="square" lIns="0" tIns="0" rIns="0" bIns="0" rtlCol="0" anchor="t">
            <a:spAutoFit/>
          </a:bodyPr>
          <a:lstStyle/>
          <a:p>
            <a:pPr marL="0" lvl="0" indent="0" algn="ctr">
              <a:lnSpc>
                <a:spcPts val="10800"/>
              </a:lnSpc>
              <a:spcBef>
                <a:spcPct val="0"/>
              </a:spcBef>
            </a:pPr>
            <a:r>
              <a:rPr lang="es-EC" sz="9000" b="1" u="none" noProof="0" dirty="0">
                <a:solidFill>
                  <a:srgbClr val="052896"/>
                </a:solidFill>
                <a:latin typeface="Decalotype Bold"/>
                <a:ea typeface="Decalotype Bold"/>
                <a:cs typeface="Decalotype Bold"/>
                <a:sym typeface="Decalotype Bold"/>
              </a:rPr>
              <a:t>DIRECCIÓN </a:t>
            </a:r>
            <a:r>
              <a:rPr lang="es-EC" sz="9000" b="1" dirty="0">
                <a:solidFill>
                  <a:srgbClr val="052896"/>
                </a:solidFill>
                <a:latin typeface="Decalotype Bold"/>
                <a:ea typeface="Decalotype Bold"/>
                <a:cs typeface="Decalotype Bold"/>
                <a:sym typeface="Decalotype Bold"/>
              </a:rPr>
              <a:t>PLANIFICACIÓN Y PROYECTOS</a:t>
            </a:r>
            <a:endParaRPr lang="es-EC" sz="9000" b="1" noProof="0" dirty="0">
              <a:solidFill>
                <a:srgbClr val="052896"/>
              </a:solidFill>
              <a:latin typeface="Decalotype Bold"/>
              <a:sym typeface="Decalotype Bold"/>
            </a:endParaRPr>
          </a:p>
        </p:txBody>
      </p:sp>
      <p:sp>
        <p:nvSpPr>
          <p:cNvPr id="11" name="Freeform 27">
            <a:extLst>
              <a:ext uri="{FF2B5EF4-FFF2-40B4-BE49-F238E27FC236}">
                <a16:creationId xmlns:a16="http://schemas.microsoft.com/office/drawing/2014/main" id="{D79C3D7E-1B83-879E-6037-C76987968E22}"/>
              </a:ext>
            </a:extLst>
          </p:cNvPr>
          <p:cNvSpPr/>
          <p:nvPr/>
        </p:nvSpPr>
        <p:spPr>
          <a:xfrm>
            <a:off x="0" y="9644380"/>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2" name="Freeform 28">
            <a:extLst>
              <a:ext uri="{FF2B5EF4-FFF2-40B4-BE49-F238E27FC236}">
                <a16:creationId xmlns:a16="http://schemas.microsoft.com/office/drawing/2014/main" id="{AD532CA4-5330-B582-5448-A3023AD497C0}"/>
              </a:ext>
            </a:extLst>
          </p:cNvPr>
          <p:cNvSpPr/>
          <p:nvPr/>
        </p:nvSpPr>
        <p:spPr>
          <a:xfrm>
            <a:off x="7795496" y="9644236"/>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3" name="Freeform 29">
            <a:extLst>
              <a:ext uri="{FF2B5EF4-FFF2-40B4-BE49-F238E27FC236}">
                <a16:creationId xmlns:a16="http://schemas.microsoft.com/office/drawing/2014/main" id="{9856C67C-0926-E9E6-A80B-1FF5068318E2}"/>
              </a:ext>
            </a:extLst>
          </p:cNvPr>
          <p:cNvSpPr/>
          <p:nvPr/>
        </p:nvSpPr>
        <p:spPr>
          <a:xfrm>
            <a:off x="10853594" y="9644095"/>
            <a:ext cx="7467602" cy="642476"/>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63296" t="-1501126" r="-92940" b="-87664"/>
            </a:stretch>
          </a:blipFill>
        </p:spPr>
        <p:txBody>
          <a:bodyPr/>
          <a:lstStyle/>
          <a:p>
            <a:endParaRPr lang="es-EC" noProof="0" dirty="0"/>
          </a:p>
        </p:txBody>
      </p:sp>
      <p:sp>
        <p:nvSpPr>
          <p:cNvPr id="3" name="Freeform 7">
            <a:extLst>
              <a:ext uri="{FF2B5EF4-FFF2-40B4-BE49-F238E27FC236}">
                <a16:creationId xmlns:a16="http://schemas.microsoft.com/office/drawing/2014/main" id="{FE17C8E1-C4DB-BEA1-DD28-7A80BBB4F651}"/>
              </a:ext>
            </a:extLst>
          </p:cNvPr>
          <p:cNvSpPr/>
          <p:nvPr/>
        </p:nvSpPr>
        <p:spPr>
          <a:xfrm>
            <a:off x="0" y="0"/>
            <a:ext cx="7795496" cy="266700"/>
          </a:xfrm>
          <a:custGeom>
            <a:avLst/>
            <a:gdLst/>
            <a:ahLst/>
            <a:cxnLst/>
            <a:rect l="l" t="t" r="r" b="b"/>
            <a:pathLst>
              <a:path w="7795496" h="10287000">
                <a:moveTo>
                  <a:pt x="0" y="0"/>
                </a:moveTo>
                <a:lnTo>
                  <a:pt x="7795496" y="0"/>
                </a:lnTo>
                <a:lnTo>
                  <a:pt x="7795496" y="10287000"/>
                </a:lnTo>
                <a:lnTo>
                  <a:pt x="0" y="10287000"/>
                </a:lnTo>
                <a:lnTo>
                  <a:pt x="0" y="0"/>
                </a:lnTo>
                <a:close/>
              </a:path>
            </a:pathLst>
          </a:custGeom>
          <a:blipFill>
            <a:blip r:embed="rId2"/>
            <a:stretch>
              <a:fillRect l="-4036" t="19" r="-35147" b="-3968263"/>
            </a:stretch>
          </a:blipFill>
        </p:spPr>
        <p:txBody>
          <a:bodyPr/>
          <a:lstStyle/>
          <a:p>
            <a:endParaRPr lang="es-EC" noProof="0" dirty="0"/>
          </a:p>
        </p:txBody>
      </p:sp>
      <p:pic>
        <p:nvPicPr>
          <p:cNvPr id="5" name="Imagen 4" descr="Dibujo con letras blancas&#10;&#10;El contenido generado por IA puede ser incorrecto.">
            <a:extLst>
              <a:ext uri="{FF2B5EF4-FFF2-40B4-BE49-F238E27FC236}">
                <a16:creationId xmlns:a16="http://schemas.microsoft.com/office/drawing/2014/main" id="{E043CE66-88ED-B1D2-2E5D-EA4073085964}"/>
              </a:ext>
            </a:extLst>
          </p:cNvPr>
          <p:cNvPicPr>
            <a:picLocks noChangeAspect="1"/>
          </p:cNvPicPr>
          <p:nvPr/>
        </p:nvPicPr>
        <p:blipFill>
          <a:blip r:embed="rId3">
            <a:extLst>
              <a:ext uri="{28A0092B-C50C-407E-A947-70E740481C1C}">
                <a14:useLocalDpi xmlns:a14="http://schemas.microsoft.com/office/drawing/2010/main" val="0"/>
              </a:ext>
            </a:extLst>
          </a:blip>
          <a:srcRect t="3140"/>
          <a:stretch>
            <a:fillRect/>
          </a:stretch>
        </p:blipFill>
        <p:spPr>
          <a:xfrm>
            <a:off x="7592781" y="8471920"/>
            <a:ext cx="3463528" cy="1184590"/>
          </a:xfrm>
          <a:prstGeom prst="rect">
            <a:avLst/>
          </a:prstGeom>
        </p:spPr>
      </p:pic>
      <p:pic>
        <p:nvPicPr>
          <p:cNvPr id="2" name="Imagen 1">
            <a:extLst>
              <a:ext uri="{FF2B5EF4-FFF2-40B4-BE49-F238E27FC236}">
                <a16:creationId xmlns:a16="http://schemas.microsoft.com/office/drawing/2014/main" id="{30DC6AAE-8C98-7DD5-250E-F17BACE3B532}"/>
              </a:ext>
            </a:extLst>
          </p:cNvPr>
          <p:cNvPicPr>
            <a:picLocks noChangeAspect="1"/>
          </p:cNvPicPr>
          <p:nvPr/>
        </p:nvPicPr>
        <p:blipFill>
          <a:blip r:embed="rId4" cstate="print">
            <a:extLst>
              <a:ext uri="{28A0092B-C50C-407E-A947-70E740481C1C}">
                <a14:useLocalDpi xmlns:a14="http://schemas.microsoft.com/office/drawing/2010/main" val="0"/>
              </a:ext>
            </a:extLst>
          </a:blip>
          <a:srcRect l="21022" t="20833" r="22160" b="20833"/>
          <a:stretch>
            <a:fillRect/>
          </a:stretch>
        </p:blipFill>
        <p:spPr>
          <a:xfrm>
            <a:off x="15468600" y="35728"/>
            <a:ext cx="2791627" cy="1513665"/>
          </a:xfrm>
          <a:prstGeom prst="rect">
            <a:avLst/>
          </a:prstGeom>
        </p:spPr>
      </p:pic>
    </p:spTree>
    <p:extLst>
      <p:ext uri="{BB962C8B-B14F-4D97-AF65-F5344CB8AC3E}">
        <p14:creationId xmlns:p14="http://schemas.microsoft.com/office/powerpoint/2010/main" val="14219062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7D379-8060-43DE-B251-8030CF4D661F}"/>
            </a:ext>
          </a:extLst>
        </p:cNvPr>
        <p:cNvGrpSpPr/>
        <p:nvPr/>
      </p:nvGrpSpPr>
      <p:grpSpPr>
        <a:xfrm>
          <a:off x="0" y="0"/>
          <a:ext cx="0" cy="0"/>
          <a:chOff x="0" y="0"/>
          <a:chExt cx="0" cy="0"/>
        </a:xfrm>
      </p:grpSpPr>
      <p:sp>
        <p:nvSpPr>
          <p:cNvPr id="11" name="Freeform 27">
            <a:extLst>
              <a:ext uri="{FF2B5EF4-FFF2-40B4-BE49-F238E27FC236}">
                <a16:creationId xmlns:a16="http://schemas.microsoft.com/office/drawing/2014/main" id="{ED66B6C8-1247-BE09-228F-F0D0AEB55A27}"/>
              </a:ext>
            </a:extLst>
          </p:cNvPr>
          <p:cNvSpPr/>
          <p:nvPr/>
        </p:nvSpPr>
        <p:spPr>
          <a:xfrm>
            <a:off x="0" y="9644380"/>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2" name="Freeform 28">
            <a:extLst>
              <a:ext uri="{FF2B5EF4-FFF2-40B4-BE49-F238E27FC236}">
                <a16:creationId xmlns:a16="http://schemas.microsoft.com/office/drawing/2014/main" id="{32203C1E-9A11-5642-2FFA-62F687179785}"/>
              </a:ext>
            </a:extLst>
          </p:cNvPr>
          <p:cNvSpPr/>
          <p:nvPr/>
        </p:nvSpPr>
        <p:spPr>
          <a:xfrm>
            <a:off x="7795496" y="9644236"/>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3" name="Freeform 29">
            <a:extLst>
              <a:ext uri="{FF2B5EF4-FFF2-40B4-BE49-F238E27FC236}">
                <a16:creationId xmlns:a16="http://schemas.microsoft.com/office/drawing/2014/main" id="{B5AEB6F1-6C97-04EE-6950-9D0F868E170F}"/>
              </a:ext>
            </a:extLst>
          </p:cNvPr>
          <p:cNvSpPr/>
          <p:nvPr/>
        </p:nvSpPr>
        <p:spPr>
          <a:xfrm>
            <a:off x="10853594" y="9644095"/>
            <a:ext cx="7467602" cy="642476"/>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63296" t="-1501126" r="-92940" b="-87664"/>
            </a:stretch>
          </a:blipFill>
        </p:spPr>
        <p:txBody>
          <a:bodyPr/>
          <a:lstStyle/>
          <a:p>
            <a:endParaRPr lang="es-EC" noProof="0" dirty="0"/>
          </a:p>
        </p:txBody>
      </p:sp>
      <p:sp>
        <p:nvSpPr>
          <p:cNvPr id="3" name="Freeform 7">
            <a:extLst>
              <a:ext uri="{FF2B5EF4-FFF2-40B4-BE49-F238E27FC236}">
                <a16:creationId xmlns:a16="http://schemas.microsoft.com/office/drawing/2014/main" id="{8EDA0631-FA75-F644-6036-70B6D0CE3FB7}"/>
              </a:ext>
            </a:extLst>
          </p:cNvPr>
          <p:cNvSpPr/>
          <p:nvPr/>
        </p:nvSpPr>
        <p:spPr>
          <a:xfrm>
            <a:off x="0" y="0"/>
            <a:ext cx="7795496" cy="266700"/>
          </a:xfrm>
          <a:custGeom>
            <a:avLst/>
            <a:gdLst/>
            <a:ahLst/>
            <a:cxnLst/>
            <a:rect l="l" t="t" r="r" b="b"/>
            <a:pathLst>
              <a:path w="7795496" h="10287000">
                <a:moveTo>
                  <a:pt x="0" y="0"/>
                </a:moveTo>
                <a:lnTo>
                  <a:pt x="7795496" y="0"/>
                </a:lnTo>
                <a:lnTo>
                  <a:pt x="7795496" y="10287000"/>
                </a:lnTo>
                <a:lnTo>
                  <a:pt x="0" y="10287000"/>
                </a:lnTo>
                <a:lnTo>
                  <a:pt x="0" y="0"/>
                </a:lnTo>
                <a:close/>
              </a:path>
            </a:pathLst>
          </a:custGeom>
          <a:blipFill>
            <a:blip r:embed="rId2"/>
            <a:stretch>
              <a:fillRect l="-4036" t="19" r="-35147" b="-3968263"/>
            </a:stretch>
          </a:blipFill>
        </p:spPr>
        <p:txBody>
          <a:bodyPr/>
          <a:lstStyle/>
          <a:p>
            <a:endParaRPr lang="es-EC" noProof="0" dirty="0"/>
          </a:p>
        </p:txBody>
      </p:sp>
      <p:pic>
        <p:nvPicPr>
          <p:cNvPr id="2" name="Imagen 1">
            <a:extLst>
              <a:ext uri="{FF2B5EF4-FFF2-40B4-BE49-F238E27FC236}">
                <a16:creationId xmlns:a16="http://schemas.microsoft.com/office/drawing/2014/main" id="{339F379A-3AE6-BDC3-5CBA-5039E079F83D}"/>
              </a:ext>
            </a:extLst>
          </p:cNvPr>
          <p:cNvPicPr>
            <a:picLocks noChangeAspect="1"/>
          </p:cNvPicPr>
          <p:nvPr/>
        </p:nvPicPr>
        <p:blipFill>
          <a:blip r:embed="rId3" cstate="print">
            <a:extLst>
              <a:ext uri="{28A0092B-C50C-407E-A947-70E740481C1C}">
                <a14:useLocalDpi xmlns:a14="http://schemas.microsoft.com/office/drawing/2010/main" val="0"/>
              </a:ext>
            </a:extLst>
          </a:blip>
          <a:srcRect l="21022" t="20833" r="22160" b="20833"/>
          <a:stretch>
            <a:fillRect/>
          </a:stretch>
        </p:blipFill>
        <p:spPr>
          <a:xfrm>
            <a:off x="16154400" y="35728"/>
            <a:ext cx="2105827" cy="1141813"/>
          </a:xfrm>
          <a:prstGeom prst="rect">
            <a:avLst/>
          </a:prstGeom>
        </p:spPr>
      </p:pic>
      <p:pic>
        <p:nvPicPr>
          <p:cNvPr id="7" name="Imagen 6">
            <a:extLst>
              <a:ext uri="{FF2B5EF4-FFF2-40B4-BE49-F238E27FC236}">
                <a16:creationId xmlns:a16="http://schemas.microsoft.com/office/drawing/2014/main" id="{520FA3CD-4EDC-46BE-6310-97C8345182BB}"/>
              </a:ext>
            </a:extLst>
          </p:cNvPr>
          <p:cNvPicPr>
            <a:picLocks noChangeAspect="1"/>
          </p:cNvPicPr>
          <p:nvPr/>
        </p:nvPicPr>
        <p:blipFill>
          <a:blip r:embed="rId4">
            <a:extLst>
              <a:ext uri="{28A0092B-C50C-407E-A947-70E740481C1C}">
                <a14:useLocalDpi xmlns:a14="http://schemas.microsoft.com/office/drawing/2010/main" val="0"/>
              </a:ext>
            </a:extLst>
          </a:blip>
          <a:srcRect b="24303"/>
          <a:stretch>
            <a:fillRect/>
          </a:stretch>
        </p:blipFill>
        <p:spPr>
          <a:xfrm>
            <a:off x="535112" y="1171488"/>
            <a:ext cx="16760576" cy="8458200"/>
          </a:xfrm>
          <a:prstGeom prst="rect">
            <a:avLst/>
          </a:prstGeom>
        </p:spPr>
      </p:pic>
      <p:pic>
        <p:nvPicPr>
          <p:cNvPr id="5" name="Imagen 4" descr="Dibujo con letras blancas&#10;&#10;El contenido generado por IA puede ser incorrecto.">
            <a:extLst>
              <a:ext uri="{FF2B5EF4-FFF2-40B4-BE49-F238E27FC236}">
                <a16:creationId xmlns:a16="http://schemas.microsoft.com/office/drawing/2014/main" id="{091CD9BD-DC62-847B-7F41-EB76EB23BF29}"/>
              </a:ext>
            </a:extLst>
          </p:cNvPr>
          <p:cNvPicPr>
            <a:picLocks noChangeAspect="1"/>
          </p:cNvPicPr>
          <p:nvPr/>
        </p:nvPicPr>
        <p:blipFill>
          <a:blip r:embed="rId5" cstate="print">
            <a:extLst>
              <a:ext uri="{28A0092B-C50C-407E-A947-70E740481C1C}">
                <a14:useLocalDpi xmlns:a14="http://schemas.microsoft.com/office/drawing/2010/main" val="0"/>
              </a:ext>
            </a:extLst>
          </a:blip>
          <a:srcRect t="3140"/>
          <a:stretch>
            <a:fillRect/>
          </a:stretch>
        </p:blipFill>
        <p:spPr>
          <a:xfrm>
            <a:off x="0" y="281392"/>
            <a:ext cx="2895600" cy="990348"/>
          </a:xfrm>
          <a:prstGeom prst="rect">
            <a:avLst/>
          </a:prstGeom>
        </p:spPr>
      </p:pic>
    </p:spTree>
    <p:extLst>
      <p:ext uri="{BB962C8B-B14F-4D97-AF65-F5344CB8AC3E}">
        <p14:creationId xmlns:p14="http://schemas.microsoft.com/office/powerpoint/2010/main" val="38565241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EDAC5-BA66-95B2-1AC8-DD1901D56B5F}"/>
            </a:ext>
          </a:extLst>
        </p:cNvPr>
        <p:cNvGrpSpPr/>
        <p:nvPr/>
      </p:nvGrpSpPr>
      <p:grpSpPr>
        <a:xfrm>
          <a:off x="0" y="0"/>
          <a:ext cx="0" cy="0"/>
          <a:chOff x="0" y="0"/>
          <a:chExt cx="0" cy="0"/>
        </a:xfrm>
      </p:grpSpPr>
      <p:sp>
        <p:nvSpPr>
          <p:cNvPr id="11" name="Freeform 27">
            <a:extLst>
              <a:ext uri="{FF2B5EF4-FFF2-40B4-BE49-F238E27FC236}">
                <a16:creationId xmlns:a16="http://schemas.microsoft.com/office/drawing/2014/main" id="{E6F0A0B9-B57C-28B5-AD48-F3942ADE7313}"/>
              </a:ext>
            </a:extLst>
          </p:cNvPr>
          <p:cNvSpPr/>
          <p:nvPr/>
        </p:nvSpPr>
        <p:spPr>
          <a:xfrm>
            <a:off x="0" y="9644380"/>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2" name="Freeform 28">
            <a:extLst>
              <a:ext uri="{FF2B5EF4-FFF2-40B4-BE49-F238E27FC236}">
                <a16:creationId xmlns:a16="http://schemas.microsoft.com/office/drawing/2014/main" id="{C08DF168-C6A1-C994-1D58-D1E23674B3DC}"/>
              </a:ext>
            </a:extLst>
          </p:cNvPr>
          <p:cNvSpPr/>
          <p:nvPr/>
        </p:nvSpPr>
        <p:spPr>
          <a:xfrm>
            <a:off x="7795496" y="9644236"/>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3" name="Freeform 29">
            <a:extLst>
              <a:ext uri="{FF2B5EF4-FFF2-40B4-BE49-F238E27FC236}">
                <a16:creationId xmlns:a16="http://schemas.microsoft.com/office/drawing/2014/main" id="{184D88AF-E3C4-0CB6-45EA-BD4FAF0A8EB0}"/>
              </a:ext>
            </a:extLst>
          </p:cNvPr>
          <p:cNvSpPr/>
          <p:nvPr/>
        </p:nvSpPr>
        <p:spPr>
          <a:xfrm>
            <a:off x="10853594" y="9644095"/>
            <a:ext cx="7467602" cy="642476"/>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63296" t="-1501126" r="-92940" b="-87664"/>
            </a:stretch>
          </a:blipFill>
        </p:spPr>
        <p:txBody>
          <a:bodyPr/>
          <a:lstStyle/>
          <a:p>
            <a:endParaRPr lang="es-EC" noProof="0" dirty="0"/>
          </a:p>
        </p:txBody>
      </p:sp>
      <p:sp>
        <p:nvSpPr>
          <p:cNvPr id="3" name="Freeform 7">
            <a:extLst>
              <a:ext uri="{FF2B5EF4-FFF2-40B4-BE49-F238E27FC236}">
                <a16:creationId xmlns:a16="http://schemas.microsoft.com/office/drawing/2014/main" id="{93D8E910-743C-1BD3-60A2-E9D6D6D28BDB}"/>
              </a:ext>
            </a:extLst>
          </p:cNvPr>
          <p:cNvSpPr/>
          <p:nvPr/>
        </p:nvSpPr>
        <p:spPr>
          <a:xfrm>
            <a:off x="0" y="0"/>
            <a:ext cx="7795496" cy="266700"/>
          </a:xfrm>
          <a:custGeom>
            <a:avLst/>
            <a:gdLst/>
            <a:ahLst/>
            <a:cxnLst/>
            <a:rect l="l" t="t" r="r" b="b"/>
            <a:pathLst>
              <a:path w="7795496" h="10287000">
                <a:moveTo>
                  <a:pt x="0" y="0"/>
                </a:moveTo>
                <a:lnTo>
                  <a:pt x="7795496" y="0"/>
                </a:lnTo>
                <a:lnTo>
                  <a:pt x="7795496" y="10287000"/>
                </a:lnTo>
                <a:lnTo>
                  <a:pt x="0" y="10287000"/>
                </a:lnTo>
                <a:lnTo>
                  <a:pt x="0" y="0"/>
                </a:lnTo>
                <a:close/>
              </a:path>
            </a:pathLst>
          </a:custGeom>
          <a:blipFill>
            <a:blip r:embed="rId2"/>
            <a:stretch>
              <a:fillRect l="-4036" t="19" r="-35147" b="-3968263"/>
            </a:stretch>
          </a:blipFill>
        </p:spPr>
        <p:txBody>
          <a:bodyPr/>
          <a:lstStyle/>
          <a:p>
            <a:endParaRPr lang="es-EC" noProof="0" dirty="0"/>
          </a:p>
        </p:txBody>
      </p:sp>
      <p:pic>
        <p:nvPicPr>
          <p:cNvPr id="5" name="Imagen 4" descr="Dibujo con letras blancas&#10;&#10;El contenido generado por IA puede ser incorrecto.">
            <a:extLst>
              <a:ext uri="{FF2B5EF4-FFF2-40B4-BE49-F238E27FC236}">
                <a16:creationId xmlns:a16="http://schemas.microsoft.com/office/drawing/2014/main" id="{35ED78F4-2B1D-E5D3-EB4E-88234FDBDCF0}"/>
              </a:ext>
            </a:extLst>
          </p:cNvPr>
          <p:cNvPicPr>
            <a:picLocks noChangeAspect="1"/>
          </p:cNvPicPr>
          <p:nvPr/>
        </p:nvPicPr>
        <p:blipFill>
          <a:blip r:embed="rId3" cstate="print">
            <a:extLst>
              <a:ext uri="{28A0092B-C50C-407E-A947-70E740481C1C}">
                <a14:useLocalDpi xmlns:a14="http://schemas.microsoft.com/office/drawing/2010/main" val="0"/>
              </a:ext>
            </a:extLst>
          </a:blip>
          <a:srcRect t="3140"/>
          <a:stretch>
            <a:fillRect/>
          </a:stretch>
        </p:blipFill>
        <p:spPr>
          <a:xfrm>
            <a:off x="152400" y="266700"/>
            <a:ext cx="2747724" cy="903215"/>
          </a:xfrm>
          <a:prstGeom prst="rect">
            <a:avLst/>
          </a:prstGeom>
        </p:spPr>
      </p:pic>
      <p:pic>
        <p:nvPicPr>
          <p:cNvPr id="7" name="Imagen 6">
            <a:extLst>
              <a:ext uri="{FF2B5EF4-FFF2-40B4-BE49-F238E27FC236}">
                <a16:creationId xmlns:a16="http://schemas.microsoft.com/office/drawing/2014/main" id="{F7899F1C-A587-0BD9-3194-2E6060CD2A08}"/>
              </a:ext>
            </a:extLst>
          </p:cNvPr>
          <p:cNvPicPr>
            <a:picLocks noChangeAspect="1"/>
          </p:cNvPicPr>
          <p:nvPr/>
        </p:nvPicPr>
        <p:blipFill>
          <a:blip r:embed="rId4">
            <a:extLst>
              <a:ext uri="{28A0092B-C50C-407E-A947-70E740481C1C}">
                <a14:useLocalDpi xmlns:a14="http://schemas.microsoft.com/office/drawing/2010/main" val="0"/>
              </a:ext>
            </a:extLst>
          </a:blip>
          <a:srcRect t="-1" b="19987"/>
          <a:stretch>
            <a:fillRect/>
          </a:stretch>
        </p:blipFill>
        <p:spPr>
          <a:xfrm>
            <a:off x="1066800" y="895870"/>
            <a:ext cx="16306800" cy="8698493"/>
          </a:xfrm>
          <a:prstGeom prst="rect">
            <a:avLst/>
          </a:prstGeom>
        </p:spPr>
      </p:pic>
      <p:pic>
        <p:nvPicPr>
          <p:cNvPr id="2" name="Imagen 1">
            <a:extLst>
              <a:ext uri="{FF2B5EF4-FFF2-40B4-BE49-F238E27FC236}">
                <a16:creationId xmlns:a16="http://schemas.microsoft.com/office/drawing/2014/main" id="{AB68D33B-8637-248B-C4EA-FA9B88DC47FF}"/>
              </a:ext>
            </a:extLst>
          </p:cNvPr>
          <p:cNvPicPr>
            <a:picLocks noChangeAspect="1"/>
          </p:cNvPicPr>
          <p:nvPr/>
        </p:nvPicPr>
        <p:blipFill>
          <a:blip r:embed="rId5" cstate="print">
            <a:extLst>
              <a:ext uri="{28A0092B-C50C-407E-A947-70E740481C1C}">
                <a14:useLocalDpi xmlns:a14="http://schemas.microsoft.com/office/drawing/2010/main" val="0"/>
              </a:ext>
            </a:extLst>
          </a:blip>
          <a:srcRect l="21022" t="20833" r="22160" b="20833"/>
          <a:stretch>
            <a:fillRect/>
          </a:stretch>
        </p:blipFill>
        <p:spPr>
          <a:xfrm>
            <a:off x="16143006" y="0"/>
            <a:ext cx="2144994" cy="1032921"/>
          </a:xfrm>
          <a:prstGeom prst="rect">
            <a:avLst/>
          </a:prstGeom>
        </p:spPr>
      </p:pic>
    </p:spTree>
    <p:extLst>
      <p:ext uri="{BB962C8B-B14F-4D97-AF65-F5344CB8AC3E}">
        <p14:creationId xmlns:p14="http://schemas.microsoft.com/office/powerpoint/2010/main" val="41113010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127BA-81D6-BD56-6EC6-291E0B12AD37}"/>
            </a:ext>
          </a:extLst>
        </p:cNvPr>
        <p:cNvGrpSpPr/>
        <p:nvPr/>
      </p:nvGrpSpPr>
      <p:grpSpPr>
        <a:xfrm>
          <a:off x="0" y="0"/>
          <a:ext cx="0" cy="0"/>
          <a:chOff x="0" y="0"/>
          <a:chExt cx="0" cy="0"/>
        </a:xfrm>
      </p:grpSpPr>
      <p:sp>
        <p:nvSpPr>
          <p:cNvPr id="11" name="Freeform 27">
            <a:extLst>
              <a:ext uri="{FF2B5EF4-FFF2-40B4-BE49-F238E27FC236}">
                <a16:creationId xmlns:a16="http://schemas.microsoft.com/office/drawing/2014/main" id="{AB4B797E-30BF-761A-12A3-A880C46C08C9}"/>
              </a:ext>
            </a:extLst>
          </p:cNvPr>
          <p:cNvSpPr/>
          <p:nvPr/>
        </p:nvSpPr>
        <p:spPr>
          <a:xfrm>
            <a:off x="0" y="9644380"/>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2" name="Freeform 28">
            <a:extLst>
              <a:ext uri="{FF2B5EF4-FFF2-40B4-BE49-F238E27FC236}">
                <a16:creationId xmlns:a16="http://schemas.microsoft.com/office/drawing/2014/main" id="{F94F268D-9734-90E6-38F5-27FFC809AFF5}"/>
              </a:ext>
            </a:extLst>
          </p:cNvPr>
          <p:cNvSpPr/>
          <p:nvPr/>
        </p:nvSpPr>
        <p:spPr>
          <a:xfrm>
            <a:off x="7795496" y="9644236"/>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3" name="Freeform 29">
            <a:extLst>
              <a:ext uri="{FF2B5EF4-FFF2-40B4-BE49-F238E27FC236}">
                <a16:creationId xmlns:a16="http://schemas.microsoft.com/office/drawing/2014/main" id="{95368D58-2AEF-A39D-D518-7ADA16ABAE61}"/>
              </a:ext>
            </a:extLst>
          </p:cNvPr>
          <p:cNvSpPr/>
          <p:nvPr/>
        </p:nvSpPr>
        <p:spPr>
          <a:xfrm>
            <a:off x="10853594" y="9644095"/>
            <a:ext cx="7467602" cy="642476"/>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63296" t="-1501126" r="-92940" b="-87664"/>
            </a:stretch>
          </a:blipFill>
        </p:spPr>
        <p:txBody>
          <a:bodyPr/>
          <a:lstStyle/>
          <a:p>
            <a:endParaRPr lang="es-EC" noProof="0" dirty="0"/>
          </a:p>
        </p:txBody>
      </p:sp>
      <p:sp>
        <p:nvSpPr>
          <p:cNvPr id="3" name="Freeform 7">
            <a:extLst>
              <a:ext uri="{FF2B5EF4-FFF2-40B4-BE49-F238E27FC236}">
                <a16:creationId xmlns:a16="http://schemas.microsoft.com/office/drawing/2014/main" id="{AF33E875-21B8-0F2C-CE7F-7AD5F5A99156}"/>
              </a:ext>
            </a:extLst>
          </p:cNvPr>
          <p:cNvSpPr/>
          <p:nvPr/>
        </p:nvSpPr>
        <p:spPr>
          <a:xfrm>
            <a:off x="0" y="0"/>
            <a:ext cx="7795496" cy="266700"/>
          </a:xfrm>
          <a:custGeom>
            <a:avLst/>
            <a:gdLst/>
            <a:ahLst/>
            <a:cxnLst/>
            <a:rect l="l" t="t" r="r" b="b"/>
            <a:pathLst>
              <a:path w="7795496" h="10287000">
                <a:moveTo>
                  <a:pt x="0" y="0"/>
                </a:moveTo>
                <a:lnTo>
                  <a:pt x="7795496" y="0"/>
                </a:lnTo>
                <a:lnTo>
                  <a:pt x="7795496" y="10287000"/>
                </a:lnTo>
                <a:lnTo>
                  <a:pt x="0" y="10287000"/>
                </a:lnTo>
                <a:lnTo>
                  <a:pt x="0" y="0"/>
                </a:lnTo>
                <a:close/>
              </a:path>
            </a:pathLst>
          </a:custGeom>
          <a:blipFill>
            <a:blip r:embed="rId2"/>
            <a:stretch>
              <a:fillRect l="-4036" t="19" r="-35147" b="-3968263"/>
            </a:stretch>
          </a:blipFill>
        </p:spPr>
        <p:txBody>
          <a:bodyPr/>
          <a:lstStyle/>
          <a:p>
            <a:endParaRPr lang="es-EC" noProof="0" dirty="0"/>
          </a:p>
        </p:txBody>
      </p:sp>
      <p:pic>
        <p:nvPicPr>
          <p:cNvPr id="6" name="Imagen 5">
            <a:extLst>
              <a:ext uri="{FF2B5EF4-FFF2-40B4-BE49-F238E27FC236}">
                <a16:creationId xmlns:a16="http://schemas.microsoft.com/office/drawing/2014/main" id="{4E2E2D6D-5240-A372-5069-0AB3FC67BF14}"/>
              </a:ext>
            </a:extLst>
          </p:cNvPr>
          <p:cNvPicPr>
            <a:picLocks noChangeAspect="1"/>
          </p:cNvPicPr>
          <p:nvPr/>
        </p:nvPicPr>
        <p:blipFill>
          <a:blip r:embed="rId3">
            <a:extLst>
              <a:ext uri="{28A0092B-C50C-407E-A947-70E740481C1C}">
                <a14:useLocalDpi xmlns:a14="http://schemas.microsoft.com/office/drawing/2010/main" val="0"/>
              </a:ext>
            </a:extLst>
          </a:blip>
          <a:srcRect t="2579" b="2448"/>
          <a:stretch>
            <a:fillRect/>
          </a:stretch>
        </p:blipFill>
        <p:spPr>
          <a:xfrm>
            <a:off x="440143" y="405430"/>
            <a:ext cx="17407714" cy="9071877"/>
          </a:xfrm>
          <a:prstGeom prst="rect">
            <a:avLst/>
          </a:prstGeom>
        </p:spPr>
      </p:pic>
      <p:pic>
        <p:nvPicPr>
          <p:cNvPr id="5" name="Imagen 4" descr="Dibujo con letras blancas&#10;&#10;El contenido generado por IA puede ser incorrecto.">
            <a:extLst>
              <a:ext uri="{FF2B5EF4-FFF2-40B4-BE49-F238E27FC236}">
                <a16:creationId xmlns:a16="http://schemas.microsoft.com/office/drawing/2014/main" id="{C9BC049A-4D90-0E22-9409-E8366E1F44E6}"/>
              </a:ext>
            </a:extLst>
          </p:cNvPr>
          <p:cNvPicPr>
            <a:picLocks noChangeAspect="1"/>
          </p:cNvPicPr>
          <p:nvPr/>
        </p:nvPicPr>
        <p:blipFill>
          <a:blip r:embed="rId4" cstate="print">
            <a:extLst>
              <a:ext uri="{28A0092B-C50C-407E-A947-70E740481C1C}">
                <a14:useLocalDpi xmlns:a14="http://schemas.microsoft.com/office/drawing/2010/main" val="0"/>
              </a:ext>
            </a:extLst>
          </a:blip>
          <a:srcRect t="3140"/>
          <a:stretch>
            <a:fillRect/>
          </a:stretch>
        </p:blipFill>
        <p:spPr>
          <a:xfrm>
            <a:off x="11730276" y="8386574"/>
            <a:ext cx="2595324" cy="1023406"/>
          </a:xfrm>
          <a:prstGeom prst="rect">
            <a:avLst/>
          </a:prstGeom>
        </p:spPr>
      </p:pic>
      <p:pic>
        <p:nvPicPr>
          <p:cNvPr id="2" name="Imagen 1">
            <a:extLst>
              <a:ext uri="{FF2B5EF4-FFF2-40B4-BE49-F238E27FC236}">
                <a16:creationId xmlns:a16="http://schemas.microsoft.com/office/drawing/2014/main" id="{15412CBF-A256-BB8F-468E-0315EACAE4C0}"/>
              </a:ext>
            </a:extLst>
          </p:cNvPr>
          <p:cNvPicPr>
            <a:picLocks noChangeAspect="1"/>
          </p:cNvPicPr>
          <p:nvPr/>
        </p:nvPicPr>
        <p:blipFill>
          <a:blip r:embed="rId5" cstate="print">
            <a:extLst>
              <a:ext uri="{28A0092B-C50C-407E-A947-70E740481C1C}">
                <a14:useLocalDpi xmlns:a14="http://schemas.microsoft.com/office/drawing/2010/main" val="0"/>
              </a:ext>
            </a:extLst>
          </a:blip>
          <a:srcRect l="21022" t="20833" r="22160" b="20833"/>
          <a:stretch>
            <a:fillRect/>
          </a:stretch>
        </p:blipFill>
        <p:spPr>
          <a:xfrm>
            <a:off x="9372601" y="8377059"/>
            <a:ext cx="1905000" cy="1032921"/>
          </a:xfrm>
          <a:prstGeom prst="rect">
            <a:avLst/>
          </a:prstGeom>
        </p:spPr>
      </p:pic>
    </p:spTree>
    <p:extLst>
      <p:ext uri="{BB962C8B-B14F-4D97-AF65-F5344CB8AC3E}">
        <p14:creationId xmlns:p14="http://schemas.microsoft.com/office/powerpoint/2010/main" val="26160526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91E92-5923-C626-59B6-27F40E62C345}"/>
            </a:ext>
          </a:extLst>
        </p:cNvPr>
        <p:cNvGrpSpPr/>
        <p:nvPr/>
      </p:nvGrpSpPr>
      <p:grpSpPr>
        <a:xfrm>
          <a:off x="0" y="0"/>
          <a:ext cx="0" cy="0"/>
          <a:chOff x="0" y="0"/>
          <a:chExt cx="0" cy="0"/>
        </a:xfrm>
      </p:grpSpPr>
      <p:sp>
        <p:nvSpPr>
          <p:cNvPr id="11" name="Freeform 27">
            <a:extLst>
              <a:ext uri="{FF2B5EF4-FFF2-40B4-BE49-F238E27FC236}">
                <a16:creationId xmlns:a16="http://schemas.microsoft.com/office/drawing/2014/main" id="{4C5094EE-9850-5A2B-B7FF-9F13A5401717}"/>
              </a:ext>
            </a:extLst>
          </p:cNvPr>
          <p:cNvSpPr/>
          <p:nvPr/>
        </p:nvSpPr>
        <p:spPr>
          <a:xfrm>
            <a:off x="0" y="9644380"/>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2" name="Freeform 28">
            <a:extLst>
              <a:ext uri="{FF2B5EF4-FFF2-40B4-BE49-F238E27FC236}">
                <a16:creationId xmlns:a16="http://schemas.microsoft.com/office/drawing/2014/main" id="{C43C8B34-FEE0-DE77-6B4F-47716C099481}"/>
              </a:ext>
            </a:extLst>
          </p:cNvPr>
          <p:cNvSpPr/>
          <p:nvPr/>
        </p:nvSpPr>
        <p:spPr>
          <a:xfrm>
            <a:off x="7795496" y="9644236"/>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3" name="Freeform 29">
            <a:extLst>
              <a:ext uri="{FF2B5EF4-FFF2-40B4-BE49-F238E27FC236}">
                <a16:creationId xmlns:a16="http://schemas.microsoft.com/office/drawing/2014/main" id="{BF9C4EE4-316A-3BD9-10CE-B5FC6B7466A1}"/>
              </a:ext>
            </a:extLst>
          </p:cNvPr>
          <p:cNvSpPr/>
          <p:nvPr/>
        </p:nvSpPr>
        <p:spPr>
          <a:xfrm>
            <a:off x="10853594" y="9644095"/>
            <a:ext cx="7467602" cy="642476"/>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63296" t="-1501126" r="-92940" b="-87664"/>
            </a:stretch>
          </a:blipFill>
        </p:spPr>
        <p:txBody>
          <a:bodyPr/>
          <a:lstStyle/>
          <a:p>
            <a:endParaRPr lang="es-EC" noProof="0" dirty="0"/>
          </a:p>
        </p:txBody>
      </p:sp>
      <p:sp>
        <p:nvSpPr>
          <p:cNvPr id="3" name="Freeform 7">
            <a:extLst>
              <a:ext uri="{FF2B5EF4-FFF2-40B4-BE49-F238E27FC236}">
                <a16:creationId xmlns:a16="http://schemas.microsoft.com/office/drawing/2014/main" id="{B49D2BD1-2C32-0B0F-C295-45A49469E371}"/>
              </a:ext>
            </a:extLst>
          </p:cNvPr>
          <p:cNvSpPr/>
          <p:nvPr/>
        </p:nvSpPr>
        <p:spPr>
          <a:xfrm>
            <a:off x="0" y="0"/>
            <a:ext cx="7795496" cy="266700"/>
          </a:xfrm>
          <a:custGeom>
            <a:avLst/>
            <a:gdLst/>
            <a:ahLst/>
            <a:cxnLst/>
            <a:rect l="l" t="t" r="r" b="b"/>
            <a:pathLst>
              <a:path w="7795496" h="10287000">
                <a:moveTo>
                  <a:pt x="0" y="0"/>
                </a:moveTo>
                <a:lnTo>
                  <a:pt x="7795496" y="0"/>
                </a:lnTo>
                <a:lnTo>
                  <a:pt x="7795496" y="10287000"/>
                </a:lnTo>
                <a:lnTo>
                  <a:pt x="0" y="10287000"/>
                </a:lnTo>
                <a:lnTo>
                  <a:pt x="0" y="0"/>
                </a:lnTo>
                <a:close/>
              </a:path>
            </a:pathLst>
          </a:custGeom>
          <a:blipFill>
            <a:blip r:embed="rId2"/>
            <a:stretch>
              <a:fillRect l="-4036" t="19" r="-35147" b="-3968263"/>
            </a:stretch>
          </a:blipFill>
        </p:spPr>
        <p:txBody>
          <a:bodyPr/>
          <a:lstStyle/>
          <a:p>
            <a:endParaRPr lang="es-EC" noProof="0" dirty="0"/>
          </a:p>
        </p:txBody>
      </p:sp>
      <p:pic>
        <p:nvPicPr>
          <p:cNvPr id="7" name="Imagen 6">
            <a:extLst>
              <a:ext uri="{FF2B5EF4-FFF2-40B4-BE49-F238E27FC236}">
                <a16:creationId xmlns:a16="http://schemas.microsoft.com/office/drawing/2014/main" id="{C4210C08-E202-8E57-C1B5-4A03DBD5EB9B}"/>
              </a:ext>
            </a:extLst>
          </p:cNvPr>
          <p:cNvPicPr>
            <a:picLocks noChangeAspect="1"/>
          </p:cNvPicPr>
          <p:nvPr/>
        </p:nvPicPr>
        <p:blipFill>
          <a:blip r:embed="rId3">
            <a:extLst>
              <a:ext uri="{28A0092B-C50C-407E-A947-70E740481C1C}">
                <a14:useLocalDpi xmlns:a14="http://schemas.microsoft.com/office/drawing/2010/main" val="0"/>
              </a:ext>
            </a:extLst>
          </a:blip>
          <a:srcRect b="18750"/>
          <a:stretch>
            <a:fillRect/>
          </a:stretch>
        </p:blipFill>
        <p:spPr>
          <a:xfrm>
            <a:off x="1295400" y="848624"/>
            <a:ext cx="16078200" cy="8709025"/>
          </a:xfrm>
          <a:prstGeom prst="rect">
            <a:avLst/>
          </a:prstGeom>
        </p:spPr>
      </p:pic>
      <p:pic>
        <p:nvPicPr>
          <p:cNvPr id="2" name="Imagen 1">
            <a:extLst>
              <a:ext uri="{FF2B5EF4-FFF2-40B4-BE49-F238E27FC236}">
                <a16:creationId xmlns:a16="http://schemas.microsoft.com/office/drawing/2014/main" id="{60E2750D-521E-5FA3-DF26-41803A40C375}"/>
              </a:ext>
            </a:extLst>
          </p:cNvPr>
          <p:cNvPicPr>
            <a:picLocks noChangeAspect="1"/>
          </p:cNvPicPr>
          <p:nvPr/>
        </p:nvPicPr>
        <p:blipFill>
          <a:blip r:embed="rId4" cstate="print">
            <a:extLst>
              <a:ext uri="{28A0092B-C50C-407E-A947-70E740481C1C}">
                <a14:useLocalDpi xmlns:a14="http://schemas.microsoft.com/office/drawing/2010/main" val="0"/>
              </a:ext>
            </a:extLst>
          </a:blip>
          <a:srcRect l="21022" t="20833" r="22160" b="20833"/>
          <a:stretch>
            <a:fillRect/>
          </a:stretch>
        </p:blipFill>
        <p:spPr>
          <a:xfrm>
            <a:off x="16383000" y="-35167"/>
            <a:ext cx="1905000" cy="1032921"/>
          </a:xfrm>
          <a:prstGeom prst="rect">
            <a:avLst/>
          </a:prstGeom>
        </p:spPr>
      </p:pic>
      <p:pic>
        <p:nvPicPr>
          <p:cNvPr id="5" name="Imagen 4" descr="Dibujo con letras blancas&#10;&#10;El contenido generado por IA puede ser incorrecto.">
            <a:extLst>
              <a:ext uri="{FF2B5EF4-FFF2-40B4-BE49-F238E27FC236}">
                <a16:creationId xmlns:a16="http://schemas.microsoft.com/office/drawing/2014/main" id="{805AF7E8-70CB-E03D-D594-3683CBA3E061}"/>
              </a:ext>
            </a:extLst>
          </p:cNvPr>
          <p:cNvPicPr>
            <a:picLocks noChangeAspect="1"/>
          </p:cNvPicPr>
          <p:nvPr/>
        </p:nvPicPr>
        <p:blipFill>
          <a:blip r:embed="rId5" cstate="print">
            <a:extLst>
              <a:ext uri="{28A0092B-C50C-407E-A947-70E740481C1C}">
                <a14:useLocalDpi xmlns:a14="http://schemas.microsoft.com/office/drawing/2010/main" val="0"/>
              </a:ext>
            </a:extLst>
          </a:blip>
          <a:srcRect t="3140"/>
          <a:stretch>
            <a:fillRect/>
          </a:stretch>
        </p:blipFill>
        <p:spPr>
          <a:xfrm>
            <a:off x="76200" y="217648"/>
            <a:ext cx="2595324" cy="811052"/>
          </a:xfrm>
          <a:prstGeom prst="rect">
            <a:avLst/>
          </a:prstGeom>
        </p:spPr>
      </p:pic>
    </p:spTree>
    <p:extLst>
      <p:ext uri="{BB962C8B-B14F-4D97-AF65-F5344CB8AC3E}">
        <p14:creationId xmlns:p14="http://schemas.microsoft.com/office/powerpoint/2010/main" val="38613313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76BA7-73E1-2894-1F92-326747D58495}"/>
            </a:ext>
          </a:extLst>
        </p:cNvPr>
        <p:cNvGrpSpPr/>
        <p:nvPr/>
      </p:nvGrpSpPr>
      <p:grpSpPr>
        <a:xfrm>
          <a:off x="0" y="0"/>
          <a:ext cx="0" cy="0"/>
          <a:chOff x="0" y="0"/>
          <a:chExt cx="0" cy="0"/>
        </a:xfrm>
      </p:grpSpPr>
      <p:pic>
        <p:nvPicPr>
          <p:cNvPr id="18" name="Imagen 17" descr="Dibujo con letras blancas&#10;&#10;El contenido generado por IA puede ser incorrecto.">
            <a:extLst>
              <a:ext uri="{FF2B5EF4-FFF2-40B4-BE49-F238E27FC236}">
                <a16:creationId xmlns:a16="http://schemas.microsoft.com/office/drawing/2014/main" id="{320EBD10-3C24-EBA4-489A-7371496A1E5C}"/>
              </a:ext>
            </a:extLst>
          </p:cNvPr>
          <p:cNvPicPr>
            <a:picLocks noChangeAspect="1"/>
          </p:cNvPicPr>
          <p:nvPr/>
        </p:nvPicPr>
        <p:blipFill>
          <a:blip r:embed="rId2">
            <a:extLst>
              <a:ext uri="{28A0092B-C50C-407E-A947-70E740481C1C}">
                <a14:useLocalDpi xmlns:a14="http://schemas.microsoft.com/office/drawing/2010/main" val="0"/>
              </a:ext>
            </a:extLst>
          </a:blip>
          <a:srcRect t="3140"/>
          <a:stretch>
            <a:fillRect/>
          </a:stretch>
        </p:blipFill>
        <p:spPr>
          <a:xfrm>
            <a:off x="38951" y="81375"/>
            <a:ext cx="3463528" cy="1184590"/>
          </a:xfrm>
          <a:prstGeom prst="rect">
            <a:avLst/>
          </a:prstGeom>
        </p:spPr>
      </p:pic>
      <p:sp>
        <p:nvSpPr>
          <p:cNvPr id="6" name="CuadroTexto 5">
            <a:extLst>
              <a:ext uri="{FF2B5EF4-FFF2-40B4-BE49-F238E27FC236}">
                <a16:creationId xmlns:a16="http://schemas.microsoft.com/office/drawing/2014/main" id="{F708A277-71D7-AA4E-5B3C-4AE3AC4D9B92}"/>
              </a:ext>
            </a:extLst>
          </p:cNvPr>
          <p:cNvSpPr txBox="1"/>
          <p:nvPr/>
        </p:nvSpPr>
        <p:spPr>
          <a:xfrm>
            <a:off x="3962400" y="149811"/>
            <a:ext cx="10820400" cy="1754326"/>
          </a:xfrm>
          <a:prstGeom prst="rect">
            <a:avLst/>
          </a:prstGeom>
          <a:noFill/>
        </p:spPr>
        <p:txBody>
          <a:bodyPr wrap="square">
            <a:spAutoFit/>
          </a:bodyPr>
          <a:lstStyle/>
          <a:p>
            <a:pPr algn="ctr" defTabSz="914400" rtl="0" eaLnBrk="1" latinLnBrk="0" hangingPunct="1"/>
            <a:r>
              <a:rPr lang="es-ES" sz="5400" b="1" dirty="0">
                <a:solidFill>
                  <a:srgbClr val="191919"/>
                </a:solidFill>
                <a:latin typeface="Decalotype Bold" panose="020B0604020202020204" charset="0"/>
              </a:rPr>
              <a:t>SOLICITUDES RECEPTAS DE LOS GOBIERNOS PARROQUIALES</a:t>
            </a:r>
            <a:endParaRPr lang="es-EC" sz="5400" b="1" kern="1200" noProof="0" dirty="0">
              <a:solidFill>
                <a:srgbClr val="191919"/>
              </a:solidFill>
              <a:latin typeface="Decalotype Bold" panose="020B0604020202020204" charset="0"/>
            </a:endParaRPr>
          </a:p>
        </p:txBody>
      </p:sp>
      <p:graphicFrame>
        <p:nvGraphicFramePr>
          <p:cNvPr id="10" name="Tabla 9">
            <a:extLst>
              <a:ext uri="{FF2B5EF4-FFF2-40B4-BE49-F238E27FC236}">
                <a16:creationId xmlns:a16="http://schemas.microsoft.com/office/drawing/2014/main" id="{258A18CD-9DCC-7EF1-66DF-A4E0B96361C5}"/>
              </a:ext>
            </a:extLst>
          </p:cNvPr>
          <p:cNvGraphicFramePr>
            <a:graphicFrameLocks noGrp="1"/>
          </p:cNvGraphicFramePr>
          <p:nvPr>
            <p:extLst>
              <p:ext uri="{D42A27DB-BD31-4B8C-83A1-F6EECF244321}">
                <p14:modId xmlns:p14="http://schemas.microsoft.com/office/powerpoint/2010/main" val="2162373091"/>
              </p:ext>
            </p:extLst>
          </p:nvPr>
        </p:nvGraphicFramePr>
        <p:xfrm>
          <a:off x="4495800" y="3101849"/>
          <a:ext cx="8877299" cy="6718866"/>
        </p:xfrm>
        <a:graphic>
          <a:graphicData uri="http://schemas.openxmlformats.org/drawingml/2006/table">
            <a:tbl>
              <a:tblPr firstRow="1" bandRow="1">
                <a:tableStyleId>{5C22544A-7EE6-4342-B048-85BDC9FD1C3A}</a:tableStyleId>
              </a:tblPr>
              <a:tblGrid>
                <a:gridCol w="1193603">
                  <a:extLst>
                    <a:ext uri="{9D8B030D-6E8A-4147-A177-3AD203B41FA5}">
                      <a16:colId xmlns:a16="http://schemas.microsoft.com/office/drawing/2014/main" val="814123748"/>
                    </a:ext>
                  </a:extLst>
                </a:gridCol>
                <a:gridCol w="6216847">
                  <a:extLst>
                    <a:ext uri="{9D8B030D-6E8A-4147-A177-3AD203B41FA5}">
                      <a16:colId xmlns:a16="http://schemas.microsoft.com/office/drawing/2014/main" val="4190314611"/>
                    </a:ext>
                  </a:extLst>
                </a:gridCol>
                <a:gridCol w="1466849">
                  <a:extLst>
                    <a:ext uri="{9D8B030D-6E8A-4147-A177-3AD203B41FA5}">
                      <a16:colId xmlns:a16="http://schemas.microsoft.com/office/drawing/2014/main" val="165737196"/>
                    </a:ext>
                  </a:extLst>
                </a:gridCol>
              </a:tblGrid>
              <a:tr h="595626">
                <a:tc>
                  <a:txBody>
                    <a:bodyPr/>
                    <a:lstStyle/>
                    <a:p>
                      <a:pPr algn="ctr"/>
                      <a:r>
                        <a:rPr lang="es-EC" sz="2400" dirty="0" err="1">
                          <a:latin typeface="Decalotype Bold" panose="020B0604020202020204" charset="0"/>
                        </a:rPr>
                        <a:t>N°</a:t>
                      </a:r>
                      <a:endParaRPr lang="en-US" sz="2400" dirty="0">
                        <a:latin typeface="Decalotype Bold" panose="020B0604020202020204" charset="0"/>
                      </a:endParaRPr>
                    </a:p>
                  </a:txBody>
                  <a:tcPr/>
                </a:tc>
                <a:tc>
                  <a:txBody>
                    <a:bodyPr/>
                    <a:lstStyle/>
                    <a:p>
                      <a:pPr algn="ctr"/>
                      <a:r>
                        <a:rPr lang="es-EC" sz="2400" dirty="0">
                          <a:latin typeface="Decalotype Bold" panose="020B0604020202020204" charset="0"/>
                        </a:rPr>
                        <a:t>GAD</a:t>
                      </a:r>
                      <a:endParaRPr lang="en-US" sz="2400" dirty="0">
                        <a:latin typeface="Decalotype Bold" panose="020B0604020202020204" charset="0"/>
                      </a:endParaRPr>
                    </a:p>
                  </a:txBody>
                  <a:tcPr/>
                </a:tc>
                <a:tc>
                  <a:txBody>
                    <a:bodyPr/>
                    <a:lstStyle/>
                    <a:p>
                      <a:pPr algn="ctr"/>
                      <a:r>
                        <a:rPr lang="es-EC" sz="2400" dirty="0">
                          <a:latin typeface="Decalotype Bold" panose="020B0604020202020204" charset="0"/>
                        </a:rPr>
                        <a:t>CANTIDAD</a:t>
                      </a:r>
                      <a:endParaRPr lang="en-US" sz="2400" dirty="0">
                        <a:latin typeface="Decalotype Bold" panose="020B0604020202020204" charset="0"/>
                      </a:endParaRPr>
                    </a:p>
                  </a:txBody>
                  <a:tcPr/>
                </a:tc>
                <a:extLst>
                  <a:ext uri="{0D108BD9-81ED-4DB2-BD59-A6C34878D82A}">
                    <a16:rowId xmlns:a16="http://schemas.microsoft.com/office/drawing/2014/main" val="2971990816"/>
                  </a:ext>
                </a:extLst>
              </a:tr>
              <a:tr h="0">
                <a:tc>
                  <a:txBody>
                    <a:bodyPr/>
                    <a:lstStyle/>
                    <a:p>
                      <a:pPr algn="ctr"/>
                      <a:r>
                        <a:rPr lang="es-EC" sz="2400" dirty="0">
                          <a:latin typeface="Decalotype Bold" panose="020B0604020202020204" charset="0"/>
                        </a:rPr>
                        <a:t>1</a:t>
                      </a:r>
                      <a:endParaRPr lang="en-US" sz="2400" dirty="0">
                        <a:latin typeface="Decalotype Bold"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0" i="0" dirty="0">
                          <a:solidFill>
                            <a:srgbClr val="000000"/>
                          </a:solidFill>
                          <a:effectLst/>
                          <a:latin typeface="Decalotype Bold" panose="020B0604020202020204" charset="0"/>
                        </a:rPr>
                        <a:t>GADPR DE AHUANO</a:t>
                      </a:r>
                      <a:endParaRPr lang="en-US" sz="2400" dirty="0">
                        <a:latin typeface="Decalotype Bold" panose="020B060402020202020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Decalotype Bold" panose="020B0604020202020204" charset="0"/>
                        </a:rPr>
                        <a:t>7</a:t>
                      </a:r>
                    </a:p>
                  </a:txBody>
                  <a:tcPr/>
                </a:tc>
                <a:extLst>
                  <a:ext uri="{0D108BD9-81ED-4DB2-BD59-A6C34878D82A}">
                    <a16:rowId xmlns:a16="http://schemas.microsoft.com/office/drawing/2014/main" val="2411178922"/>
                  </a:ext>
                </a:extLst>
              </a:tr>
              <a:tr h="352234">
                <a:tc>
                  <a:txBody>
                    <a:bodyPr/>
                    <a:lstStyle/>
                    <a:p>
                      <a:pPr algn="ctr"/>
                      <a:r>
                        <a:rPr lang="es-EC" sz="2400" dirty="0">
                          <a:latin typeface="Decalotype Bold" panose="020B0604020202020204" charset="0"/>
                        </a:rPr>
                        <a:t>2</a:t>
                      </a:r>
                      <a:endParaRPr lang="en-US" sz="2400" dirty="0">
                        <a:latin typeface="Decalotype Bold"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0" i="0" dirty="0">
                          <a:solidFill>
                            <a:srgbClr val="000000"/>
                          </a:solidFill>
                          <a:effectLst/>
                          <a:latin typeface="Decalotype Bold" panose="020B0604020202020204" charset="0"/>
                        </a:rPr>
                        <a:t>GADPR DE </a:t>
                      </a:r>
                      <a:r>
                        <a:rPr lang="es-EC" sz="2400" b="0" i="0" dirty="0">
                          <a:solidFill>
                            <a:srgbClr val="000000"/>
                          </a:solidFill>
                          <a:effectLst/>
                          <a:latin typeface="Decalotype Bold" panose="020B0604020202020204" charset="0"/>
                        </a:rPr>
                        <a:t>SAN JUAN DE MUYUNA</a:t>
                      </a:r>
                      <a:endParaRPr lang="en-US" sz="2400" dirty="0">
                        <a:latin typeface="Decalotype Bold" panose="020B0604020202020204" charset="0"/>
                      </a:endParaRPr>
                    </a:p>
                  </a:txBody>
                  <a:tcPr/>
                </a:tc>
                <a:tc>
                  <a:txBody>
                    <a:bodyPr/>
                    <a:lstStyle/>
                    <a:p>
                      <a:pPr algn="ctr"/>
                      <a:r>
                        <a:rPr lang="es-ES" sz="2400" b="0" i="0" dirty="0">
                          <a:solidFill>
                            <a:srgbClr val="000000"/>
                          </a:solidFill>
                          <a:effectLst/>
                          <a:latin typeface="Decalotype Bold" panose="020B0604020202020204" charset="0"/>
                        </a:rPr>
                        <a:t>1</a:t>
                      </a:r>
                      <a:endParaRPr lang="en-US" sz="2400" dirty="0">
                        <a:latin typeface="Decalotype Bold" panose="020B0604020202020204" charset="0"/>
                      </a:endParaRPr>
                    </a:p>
                  </a:txBody>
                  <a:tcPr/>
                </a:tc>
                <a:extLst>
                  <a:ext uri="{0D108BD9-81ED-4DB2-BD59-A6C34878D82A}">
                    <a16:rowId xmlns:a16="http://schemas.microsoft.com/office/drawing/2014/main" val="355972511"/>
                  </a:ext>
                </a:extLst>
              </a:tr>
              <a:tr h="352234">
                <a:tc>
                  <a:txBody>
                    <a:bodyPr/>
                    <a:lstStyle/>
                    <a:p>
                      <a:pPr algn="ctr"/>
                      <a:r>
                        <a:rPr lang="es-EC" sz="2400" dirty="0">
                          <a:latin typeface="Decalotype Bold" panose="020B0604020202020204" charset="0"/>
                        </a:rPr>
                        <a:t>3</a:t>
                      </a:r>
                      <a:endParaRPr lang="en-US" sz="2400" dirty="0">
                        <a:latin typeface="Decalotype Bold"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0" i="0" dirty="0">
                          <a:solidFill>
                            <a:srgbClr val="000000"/>
                          </a:solidFill>
                          <a:effectLst/>
                          <a:latin typeface="Decalotype Bold" panose="020B0604020202020204" charset="0"/>
                        </a:rPr>
                        <a:t>GADPR DE </a:t>
                      </a:r>
                      <a:r>
                        <a:rPr lang="es-EC" sz="2400" b="0" i="0" dirty="0">
                          <a:solidFill>
                            <a:srgbClr val="000000"/>
                          </a:solidFill>
                          <a:effectLst/>
                          <a:latin typeface="Decalotype Bold" panose="020B0604020202020204" charset="0"/>
                        </a:rPr>
                        <a:t>SAN PABLO DE USHPAYACU</a:t>
                      </a:r>
                      <a:endParaRPr lang="en-US" sz="2400" dirty="0">
                        <a:latin typeface="Decalotype Bold" panose="020B0604020202020204" charset="0"/>
                      </a:endParaRPr>
                    </a:p>
                  </a:txBody>
                  <a:tcPr/>
                </a:tc>
                <a:tc>
                  <a:txBody>
                    <a:bodyPr/>
                    <a:lstStyle/>
                    <a:p>
                      <a:pPr algn="ctr"/>
                      <a:r>
                        <a:rPr lang="es-ES" sz="2400" b="0" i="0" dirty="0">
                          <a:solidFill>
                            <a:srgbClr val="000000"/>
                          </a:solidFill>
                          <a:effectLst/>
                          <a:latin typeface="Decalotype Bold" panose="020B0604020202020204" charset="0"/>
                        </a:rPr>
                        <a:t>1</a:t>
                      </a:r>
                      <a:endParaRPr lang="en-US" sz="2400" dirty="0">
                        <a:latin typeface="Decalotype Bold" panose="020B0604020202020204" charset="0"/>
                      </a:endParaRPr>
                    </a:p>
                  </a:txBody>
                  <a:tcPr/>
                </a:tc>
                <a:extLst>
                  <a:ext uri="{0D108BD9-81ED-4DB2-BD59-A6C34878D82A}">
                    <a16:rowId xmlns:a16="http://schemas.microsoft.com/office/drawing/2014/main" val="2250548402"/>
                  </a:ext>
                </a:extLst>
              </a:tr>
              <a:tr h="352234">
                <a:tc>
                  <a:txBody>
                    <a:bodyPr/>
                    <a:lstStyle/>
                    <a:p>
                      <a:pPr algn="ctr"/>
                      <a:r>
                        <a:rPr lang="es-EC" sz="2400" dirty="0">
                          <a:latin typeface="Decalotype Bold" panose="020B0604020202020204" charset="0"/>
                        </a:rPr>
                        <a:t>4</a:t>
                      </a:r>
                      <a:endParaRPr lang="en-US" sz="2400" dirty="0">
                        <a:latin typeface="Decalotype Bold"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0" i="0" dirty="0">
                          <a:solidFill>
                            <a:srgbClr val="000000"/>
                          </a:solidFill>
                          <a:effectLst/>
                          <a:latin typeface="Decalotype Bold" panose="020B0604020202020204" charset="0"/>
                        </a:rPr>
                        <a:t>GADPR DE </a:t>
                      </a:r>
                      <a:r>
                        <a:rPr lang="es-EC" sz="2400" b="0" i="0" dirty="0">
                          <a:solidFill>
                            <a:srgbClr val="000000"/>
                          </a:solidFill>
                          <a:effectLst/>
                          <a:latin typeface="Decalotype Bold" panose="020B0604020202020204" charset="0"/>
                        </a:rPr>
                        <a:t>SAN PABLO DE CUYUJA</a:t>
                      </a:r>
                      <a:endParaRPr lang="en-US" sz="2400" dirty="0">
                        <a:latin typeface="Decalotype Bold" panose="020B0604020202020204" charset="0"/>
                      </a:endParaRPr>
                    </a:p>
                  </a:txBody>
                  <a:tcPr/>
                </a:tc>
                <a:tc>
                  <a:txBody>
                    <a:bodyPr/>
                    <a:lstStyle/>
                    <a:p>
                      <a:pPr algn="ctr"/>
                      <a:r>
                        <a:rPr lang="es-EC" sz="2400" dirty="0">
                          <a:latin typeface="Decalotype Bold" panose="020B0604020202020204" charset="0"/>
                        </a:rPr>
                        <a:t>10</a:t>
                      </a:r>
                      <a:endParaRPr lang="en-US" sz="2400" dirty="0">
                        <a:latin typeface="Decalotype Bold" panose="020B0604020202020204" charset="0"/>
                      </a:endParaRPr>
                    </a:p>
                  </a:txBody>
                  <a:tcPr/>
                </a:tc>
                <a:extLst>
                  <a:ext uri="{0D108BD9-81ED-4DB2-BD59-A6C34878D82A}">
                    <a16:rowId xmlns:a16="http://schemas.microsoft.com/office/drawing/2014/main" val="2483283487"/>
                  </a:ext>
                </a:extLst>
              </a:tr>
              <a:tr h="616410">
                <a:tc>
                  <a:txBody>
                    <a:bodyPr/>
                    <a:lstStyle/>
                    <a:p>
                      <a:pPr algn="ctr"/>
                      <a:r>
                        <a:rPr lang="es-EC" sz="2400" dirty="0">
                          <a:latin typeface="Decalotype Bold" panose="020B0604020202020204" charset="0"/>
                        </a:rPr>
                        <a:t>5</a:t>
                      </a:r>
                      <a:endParaRPr lang="en-US" sz="2400" dirty="0">
                        <a:latin typeface="Decalotype Bold"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0" i="0" dirty="0">
                          <a:solidFill>
                            <a:srgbClr val="000000"/>
                          </a:solidFill>
                          <a:effectLst/>
                          <a:latin typeface="Decalotype Bold" panose="020B0604020202020204" charset="0"/>
                        </a:rPr>
                        <a:t>GADPR DE </a:t>
                      </a:r>
                      <a:r>
                        <a:rPr lang="es-EC" sz="2400" b="0" i="0" dirty="0">
                          <a:solidFill>
                            <a:srgbClr val="000000"/>
                          </a:solidFill>
                          <a:effectLst/>
                          <a:latin typeface="Decalotype Bold" panose="020B0604020202020204" charset="0"/>
                        </a:rPr>
                        <a:t>SAN PABLO DE OYACACHI</a:t>
                      </a:r>
                      <a:endParaRPr lang="en-US" sz="2400" dirty="0">
                        <a:latin typeface="Decalotype Bold" panose="020B0604020202020204" charset="0"/>
                      </a:endParaRPr>
                    </a:p>
                  </a:txBody>
                  <a:tcPr/>
                </a:tc>
                <a:tc>
                  <a:txBody>
                    <a:bodyPr/>
                    <a:lstStyle/>
                    <a:p>
                      <a:pPr algn="ctr"/>
                      <a:r>
                        <a:rPr lang="es-EC" sz="2400" dirty="0">
                          <a:latin typeface="Decalotype Bold" panose="020B0604020202020204" charset="0"/>
                        </a:rPr>
                        <a:t>4</a:t>
                      </a:r>
                      <a:endParaRPr lang="en-US" sz="2400" dirty="0">
                        <a:latin typeface="Decalotype Bold" panose="020B0604020202020204" charset="0"/>
                      </a:endParaRPr>
                    </a:p>
                  </a:txBody>
                  <a:tcPr/>
                </a:tc>
                <a:extLst>
                  <a:ext uri="{0D108BD9-81ED-4DB2-BD59-A6C34878D82A}">
                    <a16:rowId xmlns:a16="http://schemas.microsoft.com/office/drawing/2014/main" val="3318559896"/>
                  </a:ext>
                </a:extLst>
              </a:tr>
              <a:tr h="616410">
                <a:tc>
                  <a:txBody>
                    <a:bodyPr/>
                    <a:lstStyle/>
                    <a:p>
                      <a:pPr algn="ctr"/>
                      <a:r>
                        <a:rPr lang="es-EC" sz="2400" dirty="0">
                          <a:latin typeface="Decalotype Bold" panose="020B0604020202020204" charset="0"/>
                        </a:rPr>
                        <a:t>6</a:t>
                      </a:r>
                      <a:endParaRPr lang="en-US" sz="2400" dirty="0">
                        <a:latin typeface="Decalotype Bold"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0" i="0" dirty="0">
                          <a:solidFill>
                            <a:srgbClr val="000000"/>
                          </a:solidFill>
                          <a:effectLst/>
                          <a:latin typeface="Decalotype Bold" panose="020B0604020202020204" charset="0"/>
                        </a:rPr>
                        <a:t>GADPR DE </a:t>
                      </a:r>
                      <a:r>
                        <a:rPr lang="es-EC" sz="2400" b="0" i="0" dirty="0">
                          <a:solidFill>
                            <a:srgbClr val="000000"/>
                          </a:solidFill>
                          <a:effectLst/>
                          <a:latin typeface="Decalotype Bold" panose="020B0604020202020204" charset="0"/>
                        </a:rPr>
                        <a:t>SAN PABLO DE LINARES</a:t>
                      </a:r>
                      <a:endParaRPr lang="en-US" sz="2400" dirty="0">
                        <a:latin typeface="Decalotype Bold" panose="020B0604020202020204" charset="0"/>
                      </a:endParaRPr>
                    </a:p>
                  </a:txBody>
                  <a:tcPr/>
                </a:tc>
                <a:tc>
                  <a:txBody>
                    <a:bodyPr/>
                    <a:lstStyle/>
                    <a:p>
                      <a:pPr algn="ctr"/>
                      <a:r>
                        <a:rPr lang="es-EC" sz="2400" dirty="0">
                          <a:latin typeface="Decalotype Bold" panose="020B0604020202020204" charset="0"/>
                        </a:rPr>
                        <a:t>3</a:t>
                      </a:r>
                      <a:endParaRPr lang="en-US" sz="2400" dirty="0">
                        <a:latin typeface="Decalotype Bold" panose="020B0604020202020204" charset="0"/>
                      </a:endParaRPr>
                    </a:p>
                  </a:txBody>
                  <a:tcPr/>
                </a:tc>
                <a:extLst>
                  <a:ext uri="{0D108BD9-81ED-4DB2-BD59-A6C34878D82A}">
                    <a16:rowId xmlns:a16="http://schemas.microsoft.com/office/drawing/2014/main" val="537703429"/>
                  </a:ext>
                </a:extLst>
              </a:tr>
              <a:tr h="616410">
                <a:tc>
                  <a:txBody>
                    <a:bodyPr/>
                    <a:lstStyle/>
                    <a:p>
                      <a:pPr algn="ctr"/>
                      <a:r>
                        <a:rPr lang="es-EC" sz="2400" dirty="0">
                          <a:latin typeface="Decalotype Bold" panose="020B0604020202020204" charset="0"/>
                        </a:rPr>
                        <a:t>7</a:t>
                      </a:r>
                      <a:endParaRPr lang="en-US" sz="2400" dirty="0">
                        <a:latin typeface="Decalotype Bold"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0" i="0" dirty="0">
                          <a:solidFill>
                            <a:srgbClr val="000000"/>
                          </a:solidFill>
                          <a:effectLst/>
                          <a:latin typeface="Decalotype Bold" panose="020B0604020202020204" charset="0"/>
                        </a:rPr>
                        <a:t>GADPR DE </a:t>
                      </a:r>
                      <a:r>
                        <a:rPr lang="es-EC" sz="2400" b="0" i="0" dirty="0">
                          <a:solidFill>
                            <a:srgbClr val="000000"/>
                          </a:solidFill>
                          <a:effectLst/>
                          <a:latin typeface="Decalotype Bold" panose="020B0604020202020204" charset="0"/>
                        </a:rPr>
                        <a:t>SAN PABLO DE SUMACO</a:t>
                      </a:r>
                      <a:endParaRPr lang="en-US" sz="2400" dirty="0">
                        <a:latin typeface="Decalotype Bold" panose="020B0604020202020204" charset="0"/>
                      </a:endParaRPr>
                    </a:p>
                  </a:txBody>
                  <a:tcPr/>
                </a:tc>
                <a:tc>
                  <a:txBody>
                    <a:bodyPr/>
                    <a:lstStyle/>
                    <a:p>
                      <a:pPr algn="ctr"/>
                      <a:r>
                        <a:rPr lang="es-EC" sz="2400" dirty="0">
                          <a:latin typeface="Decalotype Bold" panose="020B0604020202020204" charset="0"/>
                        </a:rPr>
                        <a:t>1</a:t>
                      </a:r>
                      <a:endParaRPr lang="en-US" sz="2400" dirty="0">
                        <a:latin typeface="Decalotype Bold" panose="020B0604020202020204" charset="0"/>
                      </a:endParaRPr>
                    </a:p>
                  </a:txBody>
                  <a:tcPr/>
                </a:tc>
                <a:extLst>
                  <a:ext uri="{0D108BD9-81ED-4DB2-BD59-A6C34878D82A}">
                    <a16:rowId xmlns:a16="http://schemas.microsoft.com/office/drawing/2014/main" val="520340327"/>
                  </a:ext>
                </a:extLst>
              </a:tr>
              <a:tr h="616410">
                <a:tc>
                  <a:txBody>
                    <a:bodyPr/>
                    <a:lstStyle/>
                    <a:p>
                      <a:pPr algn="ctr"/>
                      <a:r>
                        <a:rPr lang="es-EC" sz="2400" dirty="0">
                          <a:latin typeface="Decalotype Bold" panose="020B0604020202020204" charset="0"/>
                        </a:rPr>
                        <a:t>8</a:t>
                      </a:r>
                      <a:endParaRPr lang="en-US" sz="2400" dirty="0">
                        <a:latin typeface="Decalotype Bold"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0" i="0" dirty="0">
                          <a:solidFill>
                            <a:srgbClr val="000000"/>
                          </a:solidFill>
                          <a:effectLst/>
                          <a:latin typeface="Decalotype Bold" panose="020B0604020202020204" charset="0"/>
                        </a:rPr>
                        <a:t>GADPR DE </a:t>
                      </a:r>
                      <a:r>
                        <a:rPr lang="es-EC" sz="2400" b="0" i="0" dirty="0">
                          <a:solidFill>
                            <a:srgbClr val="000000"/>
                          </a:solidFill>
                          <a:effectLst/>
                          <a:latin typeface="Decalotype Bold" panose="020B0604020202020204" charset="0"/>
                        </a:rPr>
                        <a:t>SAN PABLO DE SANTA ROSA</a:t>
                      </a:r>
                      <a:endParaRPr lang="en-US" sz="2400" dirty="0">
                        <a:latin typeface="Decalotype Bold" panose="020B0604020202020204" charset="0"/>
                      </a:endParaRPr>
                    </a:p>
                  </a:txBody>
                  <a:tcPr/>
                </a:tc>
                <a:tc>
                  <a:txBody>
                    <a:bodyPr/>
                    <a:lstStyle/>
                    <a:p>
                      <a:pPr algn="ctr"/>
                      <a:r>
                        <a:rPr lang="es-EC" sz="2400" dirty="0">
                          <a:latin typeface="Decalotype Bold" panose="020B0604020202020204" charset="0"/>
                        </a:rPr>
                        <a:t>8</a:t>
                      </a:r>
                      <a:endParaRPr lang="en-US" sz="2400" dirty="0">
                        <a:latin typeface="Decalotype Bold" panose="020B0604020202020204" charset="0"/>
                      </a:endParaRPr>
                    </a:p>
                  </a:txBody>
                  <a:tcPr/>
                </a:tc>
                <a:extLst>
                  <a:ext uri="{0D108BD9-81ED-4DB2-BD59-A6C34878D82A}">
                    <a16:rowId xmlns:a16="http://schemas.microsoft.com/office/drawing/2014/main" val="38933455"/>
                  </a:ext>
                </a:extLst>
              </a:tr>
              <a:tr h="352234">
                <a:tc>
                  <a:txBody>
                    <a:bodyPr/>
                    <a:lstStyle/>
                    <a:p>
                      <a:pPr algn="ctr"/>
                      <a:r>
                        <a:rPr lang="es-EC" sz="2400" dirty="0">
                          <a:latin typeface="Decalotype Bold" panose="020B0604020202020204" charset="0"/>
                        </a:rPr>
                        <a:t>9</a:t>
                      </a:r>
                      <a:endParaRPr lang="en-US" sz="2400" dirty="0">
                        <a:latin typeface="Decalotype Bold"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0" i="0" dirty="0">
                          <a:solidFill>
                            <a:srgbClr val="000000"/>
                          </a:solidFill>
                          <a:effectLst/>
                          <a:latin typeface="Decalotype Bold" panose="020B0604020202020204" charset="0"/>
                        </a:rPr>
                        <a:t>GADPR DE </a:t>
                      </a:r>
                      <a:r>
                        <a:rPr lang="es-EC" sz="2400" b="0" i="0" dirty="0">
                          <a:solidFill>
                            <a:srgbClr val="000000"/>
                          </a:solidFill>
                          <a:effectLst/>
                          <a:latin typeface="Decalotype Bold" panose="020B0604020202020204" charset="0"/>
                        </a:rPr>
                        <a:t>SAN PABLO DE COTUNDO</a:t>
                      </a:r>
                      <a:endParaRPr lang="en-US" sz="2400" dirty="0">
                        <a:latin typeface="Decalotype Bold" panose="020B0604020202020204" charset="0"/>
                      </a:endParaRPr>
                    </a:p>
                  </a:txBody>
                  <a:tcPr/>
                </a:tc>
                <a:tc>
                  <a:txBody>
                    <a:bodyPr/>
                    <a:lstStyle/>
                    <a:p>
                      <a:pPr algn="ctr"/>
                      <a:r>
                        <a:rPr lang="es-EC" sz="2400" dirty="0">
                          <a:latin typeface="Decalotype Bold" panose="020B0604020202020204" charset="0"/>
                        </a:rPr>
                        <a:t>10</a:t>
                      </a:r>
                      <a:endParaRPr lang="en-US" sz="2400" dirty="0">
                        <a:latin typeface="Decalotype Bold" panose="020B0604020202020204" charset="0"/>
                      </a:endParaRPr>
                    </a:p>
                  </a:txBody>
                  <a:tcPr/>
                </a:tc>
                <a:extLst>
                  <a:ext uri="{0D108BD9-81ED-4DB2-BD59-A6C34878D82A}">
                    <a16:rowId xmlns:a16="http://schemas.microsoft.com/office/drawing/2014/main" val="2884740869"/>
                  </a:ext>
                </a:extLst>
              </a:tr>
              <a:tr h="352234">
                <a:tc>
                  <a:txBody>
                    <a:bodyPr/>
                    <a:lstStyle/>
                    <a:p>
                      <a:pPr algn="ctr"/>
                      <a:r>
                        <a:rPr lang="es-EC" sz="2400" dirty="0">
                          <a:latin typeface="Decalotype Bold" panose="020B0604020202020204" charset="0"/>
                        </a:rPr>
                        <a:t>10</a:t>
                      </a:r>
                      <a:endParaRPr lang="en-US" sz="2400" dirty="0">
                        <a:latin typeface="Decalotype Bold"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0" i="0" dirty="0">
                          <a:solidFill>
                            <a:srgbClr val="000000"/>
                          </a:solidFill>
                          <a:effectLst/>
                          <a:latin typeface="Decalotype Bold" panose="020B0604020202020204" charset="0"/>
                        </a:rPr>
                        <a:t>GADPR DE </a:t>
                      </a:r>
                      <a:r>
                        <a:rPr lang="es-EC" sz="2400" b="0" i="0" dirty="0">
                          <a:solidFill>
                            <a:srgbClr val="000000"/>
                          </a:solidFill>
                          <a:effectLst/>
                          <a:latin typeface="Decalotype Bold" panose="020B0604020202020204" charset="0"/>
                        </a:rPr>
                        <a:t>SAN PABLO DE HATUN SUMAKU</a:t>
                      </a:r>
                      <a:endParaRPr lang="en-US" sz="2400" dirty="0">
                        <a:latin typeface="Decalotype Bold" panose="020B0604020202020204" charset="0"/>
                      </a:endParaRPr>
                    </a:p>
                  </a:txBody>
                  <a:tcPr/>
                </a:tc>
                <a:tc>
                  <a:txBody>
                    <a:bodyPr/>
                    <a:lstStyle/>
                    <a:p>
                      <a:pPr algn="ctr"/>
                      <a:r>
                        <a:rPr lang="es-EC" sz="2400" dirty="0">
                          <a:latin typeface="Decalotype Bold" panose="020B0604020202020204" charset="0"/>
                        </a:rPr>
                        <a:t>4</a:t>
                      </a:r>
                      <a:endParaRPr lang="en-US" sz="2400" dirty="0">
                        <a:latin typeface="Decalotype Bold" panose="020B0604020202020204" charset="0"/>
                      </a:endParaRPr>
                    </a:p>
                  </a:txBody>
                  <a:tcPr/>
                </a:tc>
                <a:extLst>
                  <a:ext uri="{0D108BD9-81ED-4DB2-BD59-A6C34878D82A}">
                    <a16:rowId xmlns:a16="http://schemas.microsoft.com/office/drawing/2014/main" val="250553580"/>
                  </a:ext>
                </a:extLst>
              </a:tr>
              <a:tr h="320040">
                <a:tc>
                  <a:txBody>
                    <a:bodyPr/>
                    <a:lstStyle/>
                    <a:p>
                      <a:pPr algn="ctr"/>
                      <a:r>
                        <a:rPr lang="es-EC" sz="2400" dirty="0">
                          <a:latin typeface="Decalotype Bold" panose="020B0604020202020204" charset="0"/>
                        </a:rPr>
                        <a:t>11</a:t>
                      </a:r>
                      <a:endParaRPr lang="en-US" sz="2400" dirty="0">
                        <a:latin typeface="Decalotype Bold"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0" i="0" dirty="0">
                          <a:solidFill>
                            <a:srgbClr val="000000"/>
                          </a:solidFill>
                          <a:effectLst/>
                          <a:latin typeface="Decalotype Bold" panose="020B0604020202020204" charset="0"/>
                        </a:rPr>
                        <a:t>GADPR DE </a:t>
                      </a:r>
                      <a:r>
                        <a:rPr lang="es-EC" sz="2400" b="0" i="0" dirty="0">
                          <a:solidFill>
                            <a:srgbClr val="000000"/>
                          </a:solidFill>
                          <a:effectLst/>
                          <a:latin typeface="Decalotype Bold" panose="020B0604020202020204" charset="0"/>
                        </a:rPr>
                        <a:t>SAN PABLO DE SAN FRANCISCO DE BORJA</a:t>
                      </a:r>
                      <a:endParaRPr lang="en-US" sz="2400" dirty="0">
                        <a:latin typeface="Decalotype Bold" panose="020B0604020202020204" charset="0"/>
                      </a:endParaRPr>
                    </a:p>
                  </a:txBody>
                  <a:tcPr/>
                </a:tc>
                <a:tc>
                  <a:txBody>
                    <a:bodyPr/>
                    <a:lstStyle/>
                    <a:p>
                      <a:pPr algn="ctr"/>
                      <a:r>
                        <a:rPr lang="es-EC" sz="2400" dirty="0">
                          <a:latin typeface="Decalotype Bold" panose="020B0604020202020204" charset="0"/>
                        </a:rPr>
                        <a:t>5</a:t>
                      </a:r>
                      <a:endParaRPr lang="en-US" sz="2400" dirty="0">
                        <a:latin typeface="Decalotype Bold" panose="020B0604020202020204" charset="0"/>
                      </a:endParaRPr>
                    </a:p>
                  </a:txBody>
                  <a:tcPr/>
                </a:tc>
                <a:extLst>
                  <a:ext uri="{0D108BD9-81ED-4DB2-BD59-A6C34878D82A}">
                    <a16:rowId xmlns:a16="http://schemas.microsoft.com/office/drawing/2014/main" val="2611081148"/>
                  </a:ext>
                </a:extLst>
              </a:tr>
              <a:tr h="320040">
                <a:tc>
                  <a:txBody>
                    <a:bodyPr/>
                    <a:lstStyle/>
                    <a:p>
                      <a:pPr algn="ctr"/>
                      <a:r>
                        <a:rPr lang="es-EC" sz="2400" dirty="0">
                          <a:latin typeface="Decalotype Bold" panose="020B0604020202020204" charset="0"/>
                        </a:rPr>
                        <a:t>12</a:t>
                      </a:r>
                      <a:endParaRPr lang="en-US" sz="2400" dirty="0">
                        <a:latin typeface="Decalotype Bold"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0" i="0" dirty="0">
                          <a:solidFill>
                            <a:srgbClr val="000000"/>
                          </a:solidFill>
                          <a:effectLst/>
                          <a:latin typeface="Decalotype Bold" panose="020B0604020202020204" charset="0"/>
                        </a:rPr>
                        <a:t>GADPR DE </a:t>
                      </a:r>
                      <a:r>
                        <a:rPr lang="es-EC" sz="2400" b="0" i="0" dirty="0">
                          <a:solidFill>
                            <a:srgbClr val="000000"/>
                          </a:solidFill>
                          <a:effectLst/>
                          <a:latin typeface="Decalotype Bold" panose="020B0604020202020204" charset="0"/>
                        </a:rPr>
                        <a:t>SAN PABLO DE PANO</a:t>
                      </a:r>
                      <a:endParaRPr lang="en-US" sz="2400" dirty="0">
                        <a:latin typeface="Decalotype Bold" panose="020B0604020202020204" charset="0"/>
                      </a:endParaRPr>
                    </a:p>
                  </a:txBody>
                  <a:tcPr/>
                </a:tc>
                <a:tc>
                  <a:txBody>
                    <a:bodyPr/>
                    <a:lstStyle/>
                    <a:p>
                      <a:pPr algn="ctr"/>
                      <a:r>
                        <a:rPr lang="es-EC" sz="2400" dirty="0">
                          <a:latin typeface="Decalotype Bold" panose="020B0604020202020204" charset="0"/>
                        </a:rPr>
                        <a:t>4</a:t>
                      </a:r>
                      <a:endParaRPr lang="en-US" sz="2400" dirty="0">
                        <a:latin typeface="Decalotype Bold" panose="020B0604020202020204" charset="0"/>
                      </a:endParaRPr>
                    </a:p>
                  </a:txBody>
                  <a:tcPr/>
                </a:tc>
                <a:extLst>
                  <a:ext uri="{0D108BD9-81ED-4DB2-BD59-A6C34878D82A}">
                    <a16:rowId xmlns:a16="http://schemas.microsoft.com/office/drawing/2014/main" val="3460845649"/>
                  </a:ext>
                </a:extLst>
              </a:tr>
            </a:tbl>
          </a:graphicData>
        </a:graphic>
      </p:graphicFrame>
      <p:sp>
        <p:nvSpPr>
          <p:cNvPr id="5" name="CuadroTexto 4">
            <a:extLst>
              <a:ext uri="{FF2B5EF4-FFF2-40B4-BE49-F238E27FC236}">
                <a16:creationId xmlns:a16="http://schemas.microsoft.com/office/drawing/2014/main" id="{89DBE5D7-A496-1F17-E757-652DC93E2710}"/>
              </a:ext>
            </a:extLst>
          </p:cNvPr>
          <p:cNvSpPr txBox="1"/>
          <p:nvPr/>
        </p:nvSpPr>
        <p:spPr>
          <a:xfrm>
            <a:off x="1770715" y="1945291"/>
            <a:ext cx="15163800" cy="954107"/>
          </a:xfrm>
          <a:prstGeom prst="rect">
            <a:avLst/>
          </a:prstGeom>
          <a:noFill/>
        </p:spPr>
        <p:txBody>
          <a:bodyPr wrap="square">
            <a:spAutoFit/>
          </a:bodyPr>
          <a:lstStyle/>
          <a:p>
            <a:pPr algn="just"/>
            <a:r>
              <a:rPr lang="es-ES" sz="2800" b="0" i="0" u="none" strike="noStrike" baseline="0" dirty="0">
                <a:solidFill>
                  <a:srgbClr val="000000"/>
                </a:solidFill>
                <a:latin typeface="Decalotype Bold" panose="020B0604020202020204" charset="0"/>
              </a:rPr>
              <a:t>Se receptaron y gestionaron un total de 58 solicitudes formales provenientes de los Gobiernos Autónomos Descentralizados Parroquiales Rurales de la provincia de Napo. </a:t>
            </a:r>
            <a:endParaRPr lang="en-US" sz="2800" dirty="0">
              <a:latin typeface="Decalotype Bold" panose="020B0604020202020204" charset="0"/>
            </a:endParaRPr>
          </a:p>
        </p:txBody>
      </p:sp>
      <p:sp>
        <p:nvSpPr>
          <p:cNvPr id="7" name="Freeform 27">
            <a:extLst>
              <a:ext uri="{FF2B5EF4-FFF2-40B4-BE49-F238E27FC236}">
                <a16:creationId xmlns:a16="http://schemas.microsoft.com/office/drawing/2014/main" id="{50F73F36-F3EF-75B5-C9FB-B079B93F8B14}"/>
              </a:ext>
            </a:extLst>
          </p:cNvPr>
          <p:cNvSpPr/>
          <p:nvPr/>
        </p:nvSpPr>
        <p:spPr>
          <a:xfrm>
            <a:off x="38951" y="9758227"/>
            <a:ext cx="9662662" cy="55784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3"/>
            <a:stretch>
              <a:fillRect l="-4034" t="-1500790" r="-35149" b="-87622"/>
            </a:stretch>
          </a:blipFill>
        </p:spPr>
        <p:txBody>
          <a:bodyPr/>
          <a:lstStyle/>
          <a:p>
            <a:endParaRPr lang="es-EC" noProof="0" dirty="0"/>
          </a:p>
        </p:txBody>
      </p:sp>
      <p:sp>
        <p:nvSpPr>
          <p:cNvPr id="8" name="Freeform 28">
            <a:extLst>
              <a:ext uri="{FF2B5EF4-FFF2-40B4-BE49-F238E27FC236}">
                <a16:creationId xmlns:a16="http://schemas.microsoft.com/office/drawing/2014/main" id="{A3F4712E-9241-119E-8AD7-FF76A5E65FFB}"/>
              </a:ext>
            </a:extLst>
          </p:cNvPr>
          <p:cNvSpPr/>
          <p:nvPr/>
        </p:nvSpPr>
        <p:spPr>
          <a:xfrm>
            <a:off x="9701612" y="9758228"/>
            <a:ext cx="8586387" cy="557839"/>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3"/>
            <a:stretch>
              <a:fillRect l="-4034" t="-1500790" r="-35149" b="-87622"/>
            </a:stretch>
          </a:blipFill>
        </p:spPr>
        <p:txBody>
          <a:bodyPr/>
          <a:lstStyle/>
          <a:p>
            <a:endParaRPr lang="es-EC" noProof="0" dirty="0"/>
          </a:p>
        </p:txBody>
      </p:sp>
      <p:pic>
        <p:nvPicPr>
          <p:cNvPr id="9" name="Imagen 8">
            <a:extLst>
              <a:ext uri="{FF2B5EF4-FFF2-40B4-BE49-F238E27FC236}">
                <a16:creationId xmlns:a16="http://schemas.microsoft.com/office/drawing/2014/main" id="{A0BD4098-9E40-D45C-6AFC-D19C0C6B961D}"/>
              </a:ext>
            </a:extLst>
          </p:cNvPr>
          <p:cNvPicPr>
            <a:picLocks noChangeAspect="1"/>
          </p:cNvPicPr>
          <p:nvPr/>
        </p:nvPicPr>
        <p:blipFill>
          <a:blip r:embed="rId4" cstate="print">
            <a:extLst>
              <a:ext uri="{28A0092B-C50C-407E-A947-70E740481C1C}">
                <a14:useLocalDpi xmlns:a14="http://schemas.microsoft.com/office/drawing/2010/main" val="0"/>
              </a:ext>
            </a:extLst>
          </a:blip>
          <a:srcRect l="21022" t="20833" r="22160" b="20833"/>
          <a:stretch>
            <a:fillRect/>
          </a:stretch>
        </p:blipFill>
        <p:spPr>
          <a:xfrm>
            <a:off x="15555978" y="35728"/>
            <a:ext cx="2704249" cy="1466287"/>
          </a:xfrm>
          <a:prstGeom prst="rect">
            <a:avLst/>
          </a:prstGeom>
        </p:spPr>
      </p:pic>
    </p:spTree>
    <p:extLst>
      <p:ext uri="{BB962C8B-B14F-4D97-AF65-F5344CB8AC3E}">
        <p14:creationId xmlns:p14="http://schemas.microsoft.com/office/powerpoint/2010/main" val="2007957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52896"/>
        </a:solidFill>
        <a:effectLst/>
      </p:bgPr>
    </p:bg>
    <p:spTree>
      <p:nvGrpSpPr>
        <p:cNvPr id="1" name=""/>
        <p:cNvGrpSpPr/>
        <p:nvPr/>
      </p:nvGrpSpPr>
      <p:grpSpPr>
        <a:xfrm>
          <a:off x="0" y="0"/>
          <a:ext cx="0" cy="0"/>
          <a:chOff x="0" y="0"/>
          <a:chExt cx="0" cy="0"/>
        </a:xfrm>
      </p:grpSpPr>
      <p:sp>
        <p:nvSpPr>
          <p:cNvPr id="2" name="AutoShape 2"/>
          <p:cNvSpPr/>
          <p:nvPr/>
        </p:nvSpPr>
        <p:spPr>
          <a:xfrm rot="16200000">
            <a:off x="4066712" y="-4038601"/>
            <a:ext cx="10287002" cy="18364200"/>
          </a:xfrm>
          <a:prstGeom prst="rect">
            <a:avLst/>
          </a:prstGeom>
          <a:solidFill>
            <a:srgbClr val="FFFFFF"/>
          </a:solidFill>
        </p:spPr>
        <p:txBody>
          <a:bodyPr/>
          <a:lstStyle/>
          <a:p>
            <a:pPr>
              <a:buNone/>
            </a:pPr>
            <a:endParaRPr lang="es-EC" noProof="0" dirty="0"/>
          </a:p>
        </p:txBody>
      </p:sp>
      <p:sp>
        <p:nvSpPr>
          <p:cNvPr id="4" name="TextBox 4"/>
          <p:cNvSpPr txBox="1"/>
          <p:nvPr/>
        </p:nvSpPr>
        <p:spPr>
          <a:xfrm>
            <a:off x="762000" y="4219042"/>
            <a:ext cx="16230600" cy="1384995"/>
          </a:xfrm>
          <a:prstGeom prst="rect">
            <a:avLst/>
          </a:prstGeom>
        </p:spPr>
        <p:txBody>
          <a:bodyPr wrap="square" lIns="0" tIns="0" rIns="0" bIns="0" rtlCol="0" anchor="t">
            <a:spAutoFit/>
          </a:bodyPr>
          <a:lstStyle/>
          <a:p>
            <a:pPr marL="0" lvl="0" indent="0" algn="ctr">
              <a:lnSpc>
                <a:spcPts val="10800"/>
              </a:lnSpc>
              <a:spcBef>
                <a:spcPct val="0"/>
              </a:spcBef>
            </a:pPr>
            <a:r>
              <a:rPr lang="es-EC" sz="9000" b="1" u="none" noProof="0" dirty="0">
                <a:solidFill>
                  <a:srgbClr val="052896"/>
                </a:solidFill>
                <a:latin typeface="Decalotype Bold"/>
                <a:ea typeface="Decalotype Bold"/>
                <a:cs typeface="Decalotype Bold"/>
                <a:sym typeface="Decalotype Bold"/>
              </a:rPr>
              <a:t>ESTRUCTURA ORGÁNICA PROVINCIAL </a:t>
            </a:r>
            <a:endParaRPr lang="es-EC" sz="9000" b="1" noProof="0" dirty="0">
              <a:solidFill>
                <a:srgbClr val="052896"/>
              </a:solidFill>
              <a:latin typeface="Decalotype Bold"/>
              <a:sym typeface="Decalotype Bold"/>
            </a:endParaRPr>
          </a:p>
        </p:txBody>
      </p:sp>
      <p:sp>
        <p:nvSpPr>
          <p:cNvPr id="11" name="Freeform 27">
            <a:extLst>
              <a:ext uri="{FF2B5EF4-FFF2-40B4-BE49-F238E27FC236}">
                <a16:creationId xmlns:a16="http://schemas.microsoft.com/office/drawing/2014/main" id="{4644157A-65F0-6013-A95A-26C46164F95D}"/>
              </a:ext>
            </a:extLst>
          </p:cNvPr>
          <p:cNvSpPr/>
          <p:nvPr/>
        </p:nvSpPr>
        <p:spPr>
          <a:xfrm>
            <a:off x="0" y="9644380"/>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2" name="Freeform 28">
            <a:extLst>
              <a:ext uri="{FF2B5EF4-FFF2-40B4-BE49-F238E27FC236}">
                <a16:creationId xmlns:a16="http://schemas.microsoft.com/office/drawing/2014/main" id="{EAD04C85-54B8-6B82-AE85-751E76A2E3B8}"/>
              </a:ext>
            </a:extLst>
          </p:cNvPr>
          <p:cNvSpPr/>
          <p:nvPr/>
        </p:nvSpPr>
        <p:spPr>
          <a:xfrm>
            <a:off x="7795496" y="9644236"/>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3" name="Freeform 29">
            <a:extLst>
              <a:ext uri="{FF2B5EF4-FFF2-40B4-BE49-F238E27FC236}">
                <a16:creationId xmlns:a16="http://schemas.microsoft.com/office/drawing/2014/main" id="{2FA05139-DEE1-C9CF-1DCB-B7FEB805CD2C}"/>
              </a:ext>
            </a:extLst>
          </p:cNvPr>
          <p:cNvSpPr/>
          <p:nvPr/>
        </p:nvSpPr>
        <p:spPr>
          <a:xfrm>
            <a:off x="10853594" y="9644095"/>
            <a:ext cx="7467602" cy="642476"/>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63296" t="-1501126" r="-92940" b="-87664"/>
            </a:stretch>
          </a:blipFill>
        </p:spPr>
        <p:txBody>
          <a:bodyPr/>
          <a:lstStyle/>
          <a:p>
            <a:endParaRPr lang="es-EC" noProof="0" dirty="0"/>
          </a:p>
        </p:txBody>
      </p:sp>
      <p:sp>
        <p:nvSpPr>
          <p:cNvPr id="16" name="Rectangle 1">
            <a:extLst>
              <a:ext uri="{FF2B5EF4-FFF2-40B4-BE49-F238E27FC236}">
                <a16:creationId xmlns:a16="http://schemas.microsoft.com/office/drawing/2014/main" id="{BA92FDA0-7000-AE06-DE28-B05BCBF13A70}"/>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noProof="0" dirty="0"/>
          </a:p>
        </p:txBody>
      </p:sp>
      <p:pic>
        <p:nvPicPr>
          <p:cNvPr id="17" name="Imagen 16" descr="Dibujo con letras blancas&#10;&#10;El contenido generado por IA puede ser incorrecto.">
            <a:extLst>
              <a:ext uri="{FF2B5EF4-FFF2-40B4-BE49-F238E27FC236}">
                <a16:creationId xmlns:a16="http://schemas.microsoft.com/office/drawing/2014/main" id="{9D20A1FA-CF38-C8E1-358E-152ECDEA0D1B}"/>
              </a:ext>
            </a:extLst>
          </p:cNvPr>
          <p:cNvPicPr>
            <a:picLocks noChangeAspect="1"/>
          </p:cNvPicPr>
          <p:nvPr/>
        </p:nvPicPr>
        <p:blipFill>
          <a:blip r:embed="rId3">
            <a:extLst>
              <a:ext uri="{28A0092B-C50C-407E-A947-70E740481C1C}">
                <a14:useLocalDpi xmlns:a14="http://schemas.microsoft.com/office/drawing/2010/main" val="0"/>
              </a:ext>
            </a:extLst>
          </a:blip>
          <a:srcRect t="3140"/>
          <a:stretch>
            <a:fillRect/>
          </a:stretch>
        </p:blipFill>
        <p:spPr>
          <a:xfrm>
            <a:off x="7239000" y="8466539"/>
            <a:ext cx="3463528" cy="1184590"/>
          </a:xfrm>
          <a:prstGeom prst="rect">
            <a:avLst/>
          </a:prstGeom>
        </p:spPr>
      </p:pic>
      <p:pic>
        <p:nvPicPr>
          <p:cNvPr id="3" name="Imagen 2">
            <a:extLst>
              <a:ext uri="{FF2B5EF4-FFF2-40B4-BE49-F238E27FC236}">
                <a16:creationId xmlns:a16="http://schemas.microsoft.com/office/drawing/2014/main" id="{7C1BBB04-A2D0-46E1-EA84-D84ABE277FDA}"/>
              </a:ext>
            </a:extLst>
          </p:cNvPr>
          <p:cNvPicPr>
            <a:picLocks noChangeAspect="1"/>
          </p:cNvPicPr>
          <p:nvPr/>
        </p:nvPicPr>
        <p:blipFill>
          <a:blip r:embed="rId4">
            <a:extLst>
              <a:ext uri="{28A0092B-C50C-407E-A947-70E740481C1C}">
                <a14:useLocalDpi xmlns:a14="http://schemas.microsoft.com/office/drawing/2010/main" val="0"/>
              </a:ext>
            </a:extLst>
          </a:blip>
          <a:srcRect l="21022" t="20833" r="22160" b="20833"/>
          <a:stretch>
            <a:fillRect/>
          </a:stretch>
        </p:blipFill>
        <p:spPr>
          <a:xfrm>
            <a:off x="6774654" y="197564"/>
            <a:ext cx="3907899" cy="218842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10800000">
            <a:off x="14506230" y="-9525"/>
            <a:ext cx="3781770" cy="10287000"/>
            <a:chOff x="0" y="0"/>
            <a:chExt cx="5508059" cy="14982775"/>
          </a:xfrm>
        </p:grpSpPr>
        <p:sp>
          <p:nvSpPr>
            <p:cNvPr id="5" name="Freeform 5"/>
            <p:cNvSpPr/>
            <p:nvPr/>
          </p:nvSpPr>
          <p:spPr>
            <a:xfrm>
              <a:off x="0" y="0"/>
              <a:ext cx="5508059" cy="14982775"/>
            </a:xfrm>
            <a:custGeom>
              <a:avLst/>
              <a:gdLst/>
              <a:ahLst/>
              <a:cxnLst/>
              <a:rect l="l" t="t" r="r" b="b"/>
              <a:pathLst>
                <a:path w="5508059" h="14982775">
                  <a:moveTo>
                    <a:pt x="5508059" y="14982775"/>
                  </a:moveTo>
                  <a:lnTo>
                    <a:pt x="0" y="14982775"/>
                  </a:lnTo>
                  <a:lnTo>
                    <a:pt x="0" y="0"/>
                  </a:lnTo>
                  <a:lnTo>
                    <a:pt x="5508059" y="14982775"/>
                  </a:lnTo>
                  <a:close/>
                </a:path>
              </a:pathLst>
            </a:custGeom>
            <a:solidFill>
              <a:srgbClr val="FFDE59"/>
            </a:solidFill>
          </p:spPr>
          <p:txBody>
            <a:bodyPr/>
            <a:lstStyle/>
            <a:p>
              <a:endParaRPr lang="es-EC" noProof="0" dirty="0"/>
            </a:p>
          </p:txBody>
        </p:sp>
      </p:grpSp>
      <p:grpSp>
        <p:nvGrpSpPr>
          <p:cNvPr id="6" name="Group 6"/>
          <p:cNvGrpSpPr/>
          <p:nvPr/>
        </p:nvGrpSpPr>
        <p:grpSpPr>
          <a:xfrm rot="-5400000">
            <a:off x="11463681" y="3462681"/>
            <a:ext cx="5333427" cy="8315211"/>
            <a:chOff x="0" y="0"/>
            <a:chExt cx="4381320" cy="6830804"/>
          </a:xfrm>
        </p:grpSpPr>
        <p:sp>
          <p:nvSpPr>
            <p:cNvPr id="7" name="Freeform 7"/>
            <p:cNvSpPr/>
            <p:nvPr/>
          </p:nvSpPr>
          <p:spPr>
            <a:xfrm>
              <a:off x="0" y="0"/>
              <a:ext cx="4381320" cy="6830804"/>
            </a:xfrm>
            <a:custGeom>
              <a:avLst/>
              <a:gdLst/>
              <a:ahLst/>
              <a:cxnLst/>
              <a:rect l="l" t="t" r="r" b="b"/>
              <a:pathLst>
                <a:path w="4381320" h="6830804">
                  <a:moveTo>
                    <a:pt x="4381320" y="6830804"/>
                  </a:moveTo>
                  <a:lnTo>
                    <a:pt x="0" y="6830804"/>
                  </a:lnTo>
                  <a:lnTo>
                    <a:pt x="0" y="0"/>
                  </a:lnTo>
                  <a:lnTo>
                    <a:pt x="4381320" y="6830804"/>
                  </a:lnTo>
                  <a:close/>
                </a:path>
              </a:pathLst>
            </a:custGeom>
            <a:solidFill>
              <a:srgbClr val="052896"/>
            </a:solidFill>
          </p:spPr>
          <p:txBody>
            <a:bodyPr/>
            <a:lstStyle/>
            <a:p>
              <a:endParaRPr lang="es-EC" noProof="0" dirty="0"/>
            </a:p>
          </p:txBody>
        </p:sp>
      </p:grpSp>
      <p:grpSp>
        <p:nvGrpSpPr>
          <p:cNvPr id="8" name="Group 8"/>
          <p:cNvGrpSpPr/>
          <p:nvPr/>
        </p:nvGrpSpPr>
        <p:grpSpPr>
          <a:xfrm>
            <a:off x="2732519" y="3678687"/>
            <a:ext cx="10782300" cy="2520405"/>
            <a:chOff x="-398034" y="1180885"/>
            <a:chExt cx="10240338" cy="2424554"/>
          </a:xfrm>
        </p:grpSpPr>
        <p:sp>
          <p:nvSpPr>
            <p:cNvPr id="9" name="TextBox 9"/>
            <p:cNvSpPr txBox="1"/>
            <p:nvPr/>
          </p:nvSpPr>
          <p:spPr>
            <a:xfrm>
              <a:off x="-398034" y="1180885"/>
              <a:ext cx="10240338" cy="1769646"/>
            </a:xfrm>
            <a:prstGeom prst="rect">
              <a:avLst/>
            </a:prstGeom>
          </p:spPr>
          <p:txBody>
            <a:bodyPr lIns="0" tIns="0" rIns="0" bIns="0" rtlCol="0" anchor="t">
              <a:spAutoFit/>
            </a:bodyPr>
            <a:lstStyle/>
            <a:p>
              <a:pPr marL="0" lvl="0" indent="0" algn="l">
                <a:lnSpc>
                  <a:spcPts val="13319"/>
                </a:lnSpc>
                <a:spcBef>
                  <a:spcPct val="0"/>
                </a:spcBef>
              </a:pPr>
              <a:r>
                <a:rPr lang="es-EC" sz="23000" b="1" u="none" noProof="0" dirty="0">
                  <a:solidFill>
                    <a:srgbClr val="191919"/>
                  </a:solidFill>
                  <a:latin typeface="Decalotype Bold"/>
                  <a:ea typeface="Decalotype Bold"/>
                  <a:cs typeface="Decalotype Bold"/>
                  <a:sym typeface="Decalotype Bold"/>
                </a:rPr>
                <a:t>¡Gracias!</a:t>
              </a:r>
            </a:p>
          </p:txBody>
        </p:sp>
        <p:sp>
          <p:nvSpPr>
            <p:cNvPr id="10" name="TextBox 10"/>
            <p:cNvSpPr txBox="1"/>
            <p:nvPr/>
          </p:nvSpPr>
          <p:spPr>
            <a:xfrm>
              <a:off x="0" y="3051526"/>
              <a:ext cx="7538809" cy="553913"/>
            </a:xfrm>
            <a:prstGeom prst="rect">
              <a:avLst/>
            </a:prstGeom>
          </p:spPr>
          <p:txBody>
            <a:bodyPr lIns="0" tIns="0" rIns="0" bIns="0" rtlCol="0" anchor="t">
              <a:spAutoFit/>
            </a:bodyPr>
            <a:lstStyle/>
            <a:p>
              <a:pPr marL="0" lvl="0" indent="0" algn="l">
                <a:lnSpc>
                  <a:spcPts val="3477"/>
                </a:lnSpc>
                <a:spcBef>
                  <a:spcPct val="0"/>
                </a:spcBef>
              </a:pPr>
              <a:endParaRPr lang="es-EC" sz="2675" u="none" noProof="0" dirty="0">
                <a:solidFill>
                  <a:srgbClr val="191919"/>
                </a:solidFill>
                <a:latin typeface="Public Sans"/>
                <a:ea typeface="Public Sans"/>
                <a:cs typeface="Public Sans"/>
                <a:sym typeface="Public Sans"/>
              </a:endParaRPr>
            </a:p>
          </p:txBody>
        </p:sp>
      </p:grpSp>
      <p:sp>
        <p:nvSpPr>
          <p:cNvPr id="3" name="Freeform 7">
            <a:extLst>
              <a:ext uri="{FF2B5EF4-FFF2-40B4-BE49-F238E27FC236}">
                <a16:creationId xmlns:a16="http://schemas.microsoft.com/office/drawing/2014/main" id="{E8B18CA5-9010-6CBD-FFDA-0357002D1F36}"/>
              </a:ext>
            </a:extLst>
          </p:cNvPr>
          <p:cNvSpPr/>
          <p:nvPr/>
        </p:nvSpPr>
        <p:spPr>
          <a:xfrm>
            <a:off x="0" y="0"/>
            <a:ext cx="7795496" cy="266700"/>
          </a:xfrm>
          <a:custGeom>
            <a:avLst/>
            <a:gdLst/>
            <a:ahLst/>
            <a:cxnLst/>
            <a:rect l="l" t="t" r="r" b="b"/>
            <a:pathLst>
              <a:path w="7795496" h="10287000">
                <a:moveTo>
                  <a:pt x="0" y="0"/>
                </a:moveTo>
                <a:lnTo>
                  <a:pt x="7795496" y="0"/>
                </a:lnTo>
                <a:lnTo>
                  <a:pt x="7795496" y="10287000"/>
                </a:lnTo>
                <a:lnTo>
                  <a:pt x="0" y="10287000"/>
                </a:lnTo>
                <a:lnTo>
                  <a:pt x="0" y="0"/>
                </a:lnTo>
                <a:close/>
              </a:path>
            </a:pathLst>
          </a:custGeom>
          <a:blipFill>
            <a:blip r:embed="rId2"/>
            <a:stretch>
              <a:fillRect l="-4036" t="19" r="-35147" b="-3968263"/>
            </a:stretch>
          </a:blipFill>
        </p:spPr>
        <p:txBody>
          <a:bodyPr/>
          <a:lstStyle/>
          <a:p>
            <a:endParaRPr lang="es-EC" noProof="0" dirty="0"/>
          </a:p>
        </p:txBody>
      </p:sp>
      <p:pic>
        <p:nvPicPr>
          <p:cNvPr id="11" name="Imagen 10" descr="Dibujo con letras blancas&#10;&#10;El contenido generado por IA puede ser incorrecto.">
            <a:extLst>
              <a:ext uri="{FF2B5EF4-FFF2-40B4-BE49-F238E27FC236}">
                <a16:creationId xmlns:a16="http://schemas.microsoft.com/office/drawing/2014/main" id="{30FC821B-81CF-3A5F-696D-3C6936403F6A}"/>
              </a:ext>
            </a:extLst>
          </p:cNvPr>
          <p:cNvPicPr>
            <a:picLocks noChangeAspect="1"/>
          </p:cNvPicPr>
          <p:nvPr/>
        </p:nvPicPr>
        <p:blipFill>
          <a:blip r:embed="rId3">
            <a:extLst>
              <a:ext uri="{28A0092B-C50C-407E-A947-70E740481C1C}">
                <a14:useLocalDpi xmlns:a14="http://schemas.microsoft.com/office/drawing/2010/main" val="0"/>
              </a:ext>
            </a:extLst>
          </a:blip>
          <a:srcRect t="3140"/>
          <a:stretch>
            <a:fillRect/>
          </a:stretch>
        </p:blipFill>
        <p:spPr>
          <a:xfrm>
            <a:off x="6416370" y="6466161"/>
            <a:ext cx="3463528" cy="1184590"/>
          </a:xfrm>
          <a:prstGeom prst="rect">
            <a:avLst/>
          </a:prstGeom>
        </p:spPr>
      </p:pic>
      <p:pic>
        <p:nvPicPr>
          <p:cNvPr id="12" name="Imagen 11">
            <a:extLst>
              <a:ext uri="{FF2B5EF4-FFF2-40B4-BE49-F238E27FC236}">
                <a16:creationId xmlns:a16="http://schemas.microsoft.com/office/drawing/2014/main" id="{300BAF2E-2473-5BA1-AB85-3D1A772F6BE1}"/>
              </a:ext>
            </a:extLst>
          </p:cNvPr>
          <p:cNvPicPr>
            <a:picLocks noChangeAspect="1"/>
          </p:cNvPicPr>
          <p:nvPr/>
        </p:nvPicPr>
        <p:blipFill>
          <a:blip r:embed="rId4" cstate="print">
            <a:extLst>
              <a:ext uri="{28A0092B-C50C-407E-A947-70E740481C1C}">
                <a14:useLocalDpi xmlns:a14="http://schemas.microsoft.com/office/drawing/2010/main" val="0"/>
              </a:ext>
            </a:extLst>
          </a:blip>
          <a:srcRect l="21022" t="20833" r="22160" b="20833"/>
          <a:stretch>
            <a:fillRect/>
          </a:stretch>
        </p:blipFill>
        <p:spPr>
          <a:xfrm>
            <a:off x="6416370" y="190500"/>
            <a:ext cx="3002729" cy="162812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52896"/>
        </a:solidFill>
        <a:effectLst/>
      </p:bgPr>
    </p:bg>
    <p:spTree>
      <p:nvGrpSpPr>
        <p:cNvPr id="1" name=""/>
        <p:cNvGrpSpPr/>
        <p:nvPr/>
      </p:nvGrpSpPr>
      <p:grpSpPr>
        <a:xfrm>
          <a:off x="0" y="0"/>
          <a:ext cx="0" cy="0"/>
          <a:chOff x="0" y="0"/>
          <a:chExt cx="0" cy="0"/>
        </a:xfrm>
      </p:grpSpPr>
      <p:grpSp>
        <p:nvGrpSpPr>
          <p:cNvPr id="17" name="Group 17"/>
          <p:cNvGrpSpPr/>
          <p:nvPr/>
        </p:nvGrpSpPr>
        <p:grpSpPr>
          <a:xfrm>
            <a:off x="2915979" y="83781"/>
            <a:ext cx="12269405" cy="1673139"/>
            <a:chOff x="-151596" y="-1658870"/>
            <a:chExt cx="16359207" cy="2230852"/>
          </a:xfrm>
        </p:grpSpPr>
        <p:sp>
          <p:nvSpPr>
            <p:cNvPr id="18" name="TextBox 18"/>
            <p:cNvSpPr txBox="1"/>
            <p:nvPr/>
          </p:nvSpPr>
          <p:spPr>
            <a:xfrm>
              <a:off x="-151596" y="-1658870"/>
              <a:ext cx="16359207" cy="1599411"/>
            </a:xfrm>
            <a:prstGeom prst="rect">
              <a:avLst/>
            </a:prstGeom>
          </p:spPr>
          <p:txBody>
            <a:bodyPr lIns="0" tIns="0" rIns="0" bIns="0" rtlCol="0" anchor="t">
              <a:spAutoFit/>
            </a:bodyPr>
            <a:lstStyle/>
            <a:p>
              <a:pPr marL="0" lvl="0" indent="0" algn="ctr">
                <a:lnSpc>
                  <a:spcPts val="10800"/>
                </a:lnSpc>
                <a:spcBef>
                  <a:spcPct val="0"/>
                </a:spcBef>
              </a:pPr>
              <a:r>
                <a:rPr lang="es-EC" sz="6600" b="1" u="none" noProof="0" dirty="0">
                  <a:solidFill>
                    <a:srgbClr val="FFFFFF"/>
                  </a:solidFill>
                  <a:latin typeface="Decalotype Bold"/>
                  <a:ea typeface="Decalotype Bold"/>
                  <a:cs typeface="Decalotype Bold"/>
                  <a:sym typeface="Decalotype Bold"/>
                </a:rPr>
                <a:t>ASAMBLEA PROVINCIAL</a:t>
              </a:r>
            </a:p>
          </p:txBody>
        </p:sp>
        <p:sp>
          <p:nvSpPr>
            <p:cNvPr id="19" name="TextBox 19"/>
            <p:cNvSpPr txBox="1"/>
            <p:nvPr/>
          </p:nvSpPr>
          <p:spPr>
            <a:xfrm>
              <a:off x="944316" y="-116358"/>
              <a:ext cx="13872390" cy="688340"/>
            </a:xfrm>
            <a:prstGeom prst="rect">
              <a:avLst/>
            </a:prstGeom>
          </p:spPr>
          <p:txBody>
            <a:bodyPr lIns="0" tIns="0" rIns="0" bIns="0" rtlCol="0" anchor="t">
              <a:spAutoFit/>
            </a:bodyPr>
            <a:lstStyle/>
            <a:p>
              <a:pPr marL="0" lvl="0" indent="0" algn="ctr">
                <a:lnSpc>
                  <a:spcPts val="4160"/>
                </a:lnSpc>
                <a:spcBef>
                  <a:spcPct val="0"/>
                </a:spcBef>
              </a:pPr>
              <a:r>
                <a:rPr lang="es-EC" sz="3200" b="1" u="none" noProof="0" dirty="0">
                  <a:solidFill>
                    <a:srgbClr val="FFFFFF"/>
                  </a:solidFill>
                  <a:latin typeface="Public Sans"/>
                  <a:ea typeface="Public Sans"/>
                  <a:cs typeface="Public Sans"/>
                  <a:sym typeface="Public Sans"/>
                </a:rPr>
                <a:t>20 GOBIERNOS PARROQUIALES RURALES DE NAPO</a:t>
              </a:r>
            </a:p>
          </p:txBody>
        </p:sp>
      </p:grpSp>
      <p:sp>
        <p:nvSpPr>
          <p:cNvPr id="21" name="Freeform 7">
            <a:extLst>
              <a:ext uri="{FF2B5EF4-FFF2-40B4-BE49-F238E27FC236}">
                <a16:creationId xmlns:a16="http://schemas.microsoft.com/office/drawing/2014/main" id="{DA1BF019-CC1E-D6C1-DD13-8D96D9745590}"/>
              </a:ext>
            </a:extLst>
          </p:cNvPr>
          <p:cNvSpPr/>
          <p:nvPr/>
        </p:nvSpPr>
        <p:spPr>
          <a:xfrm>
            <a:off x="0" y="-1"/>
            <a:ext cx="9093754" cy="405153"/>
          </a:xfrm>
          <a:custGeom>
            <a:avLst/>
            <a:gdLst/>
            <a:ahLst/>
            <a:cxnLst/>
            <a:rect l="l" t="t" r="r" b="b"/>
            <a:pathLst>
              <a:path w="7795496" h="10287000">
                <a:moveTo>
                  <a:pt x="0" y="0"/>
                </a:moveTo>
                <a:lnTo>
                  <a:pt x="7795496" y="0"/>
                </a:lnTo>
                <a:lnTo>
                  <a:pt x="7795496" y="10287000"/>
                </a:lnTo>
                <a:lnTo>
                  <a:pt x="0" y="10287000"/>
                </a:lnTo>
                <a:lnTo>
                  <a:pt x="0" y="0"/>
                </a:lnTo>
                <a:close/>
              </a:path>
            </a:pathLst>
          </a:custGeom>
          <a:blipFill>
            <a:blip r:embed="rId3"/>
            <a:stretch>
              <a:fillRect l="-4036" t="19" r="-35147" b="-3968263"/>
            </a:stretch>
          </a:blipFill>
        </p:spPr>
        <p:txBody>
          <a:bodyPr/>
          <a:lstStyle/>
          <a:p>
            <a:endParaRPr lang="es-EC" noProof="0" dirty="0"/>
          </a:p>
        </p:txBody>
      </p:sp>
      <p:grpSp>
        <p:nvGrpSpPr>
          <p:cNvPr id="111" name="Group 2">
            <a:extLst>
              <a:ext uri="{FF2B5EF4-FFF2-40B4-BE49-F238E27FC236}">
                <a16:creationId xmlns:a16="http://schemas.microsoft.com/office/drawing/2014/main" id="{1A796E50-95DD-B4BA-E7BB-13F443C5AC5F}"/>
              </a:ext>
            </a:extLst>
          </p:cNvPr>
          <p:cNvGrpSpPr>
            <a:grpSpLocks noChangeAspect="1"/>
          </p:cNvGrpSpPr>
          <p:nvPr/>
        </p:nvGrpSpPr>
        <p:grpSpPr>
          <a:xfrm>
            <a:off x="304800" y="5582473"/>
            <a:ext cx="1680714" cy="1680708"/>
            <a:chOff x="0" y="0"/>
            <a:chExt cx="6350000" cy="6349975"/>
          </a:xfrm>
        </p:grpSpPr>
        <p:sp>
          <p:nvSpPr>
            <p:cNvPr id="112" name="Freeform 3">
              <a:extLst>
                <a:ext uri="{FF2B5EF4-FFF2-40B4-BE49-F238E27FC236}">
                  <a16:creationId xmlns:a16="http://schemas.microsoft.com/office/drawing/2014/main" id="{F5AA179A-87B1-ADB7-4254-397AC9587905}"/>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1947" r="-1947"/>
              </a:stretch>
            </a:blipFill>
          </p:spPr>
          <p:txBody>
            <a:bodyPr/>
            <a:lstStyle/>
            <a:p>
              <a:endParaRPr lang="es-EC" noProof="0" dirty="0"/>
            </a:p>
          </p:txBody>
        </p:sp>
      </p:grpSp>
      <p:grpSp>
        <p:nvGrpSpPr>
          <p:cNvPr id="113" name="Group 4">
            <a:extLst>
              <a:ext uri="{FF2B5EF4-FFF2-40B4-BE49-F238E27FC236}">
                <a16:creationId xmlns:a16="http://schemas.microsoft.com/office/drawing/2014/main" id="{CF4FFA70-D5C4-291A-A476-4DC6B4CBAD8A}"/>
              </a:ext>
            </a:extLst>
          </p:cNvPr>
          <p:cNvGrpSpPr>
            <a:grpSpLocks noChangeAspect="1"/>
          </p:cNvGrpSpPr>
          <p:nvPr/>
        </p:nvGrpSpPr>
        <p:grpSpPr>
          <a:xfrm>
            <a:off x="2080765" y="5582473"/>
            <a:ext cx="1680714" cy="1680708"/>
            <a:chOff x="0" y="0"/>
            <a:chExt cx="6350000" cy="6349975"/>
          </a:xfrm>
        </p:grpSpPr>
        <p:sp>
          <p:nvSpPr>
            <p:cNvPr id="114" name="Freeform 5">
              <a:extLst>
                <a:ext uri="{FF2B5EF4-FFF2-40B4-BE49-F238E27FC236}">
                  <a16:creationId xmlns:a16="http://schemas.microsoft.com/office/drawing/2014/main" id="{3FD8DBCF-C0F7-39BB-464C-DE40DCFBAC19}"/>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129218" t="-20812" r="-69908" b="-79229"/>
              </a:stretch>
            </a:blipFill>
          </p:spPr>
          <p:txBody>
            <a:bodyPr/>
            <a:lstStyle/>
            <a:p>
              <a:endParaRPr lang="es-EC" noProof="0" dirty="0"/>
            </a:p>
          </p:txBody>
        </p:sp>
      </p:grpSp>
      <p:grpSp>
        <p:nvGrpSpPr>
          <p:cNvPr id="115" name="Group 6">
            <a:extLst>
              <a:ext uri="{FF2B5EF4-FFF2-40B4-BE49-F238E27FC236}">
                <a16:creationId xmlns:a16="http://schemas.microsoft.com/office/drawing/2014/main" id="{B340A95A-506E-71A5-DB26-4DD9DBA05EE2}"/>
              </a:ext>
            </a:extLst>
          </p:cNvPr>
          <p:cNvGrpSpPr>
            <a:grpSpLocks noChangeAspect="1"/>
          </p:cNvGrpSpPr>
          <p:nvPr/>
        </p:nvGrpSpPr>
        <p:grpSpPr>
          <a:xfrm>
            <a:off x="3866254" y="5582473"/>
            <a:ext cx="1680714" cy="1680708"/>
            <a:chOff x="0" y="0"/>
            <a:chExt cx="6350000" cy="6349975"/>
          </a:xfrm>
        </p:grpSpPr>
        <p:sp>
          <p:nvSpPr>
            <p:cNvPr id="116" name="Freeform 7">
              <a:extLst>
                <a:ext uri="{FF2B5EF4-FFF2-40B4-BE49-F238E27FC236}">
                  <a16:creationId xmlns:a16="http://schemas.microsoft.com/office/drawing/2014/main" id="{A71F1E18-1319-0FD0-B7A7-81E6EB7055AE}"/>
                </a:ext>
              </a:extLst>
            </p:cNvPr>
            <p:cNvSpPr/>
            <p:nvPr/>
          </p:nvSpPr>
          <p:spPr>
            <a:xfrm rot="-3095149">
              <a:off x="-402252" y="-402259"/>
              <a:ext cx="7154504" cy="7154485"/>
            </a:xfrm>
            <a:custGeom>
              <a:avLst/>
              <a:gdLst/>
              <a:ahLst/>
              <a:cxnLst/>
              <a:rect l="l" t="t" r="r" b="b"/>
              <a:pathLst>
                <a:path w="7154504" h="7154485">
                  <a:moveTo>
                    <a:pt x="5549982" y="6065008"/>
                  </a:moveTo>
                  <a:cubicBezTo>
                    <a:pt x="4176103" y="7154485"/>
                    <a:pt x="2179032" y="6923917"/>
                    <a:pt x="1089524" y="5549998"/>
                  </a:cubicBezTo>
                  <a:cubicBezTo>
                    <a:pt x="0" y="4176060"/>
                    <a:pt x="230584" y="2179008"/>
                    <a:pt x="1604462" y="1089531"/>
                  </a:cubicBezTo>
                  <a:cubicBezTo>
                    <a:pt x="2978410" y="0"/>
                    <a:pt x="4975457" y="230556"/>
                    <a:pt x="6064980" y="1604494"/>
                  </a:cubicBezTo>
                  <a:cubicBezTo>
                    <a:pt x="7154504" y="2978432"/>
                    <a:pt x="6923930" y="4975477"/>
                    <a:pt x="5549982" y="6065008"/>
                  </a:cubicBezTo>
                  <a:close/>
                </a:path>
              </a:pathLst>
            </a:custGeom>
            <a:blipFill>
              <a:blip r:embed="rId6"/>
              <a:stretch>
                <a:fillRect l="-22601" t="-4456" b="-10175"/>
              </a:stretch>
            </a:blipFill>
          </p:spPr>
          <p:txBody>
            <a:bodyPr/>
            <a:lstStyle/>
            <a:p>
              <a:endParaRPr lang="es-EC" noProof="0" dirty="0"/>
            </a:p>
          </p:txBody>
        </p:sp>
      </p:grpSp>
      <p:grpSp>
        <p:nvGrpSpPr>
          <p:cNvPr id="117" name="Group 8">
            <a:extLst>
              <a:ext uri="{FF2B5EF4-FFF2-40B4-BE49-F238E27FC236}">
                <a16:creationId xmlns:a16="http://schemas.microsoft.com/office/drawing/2014/main" id="{A3AA7219-D247-E41A-0AF6-94976E2F5184}"/>
              </a:ext>
            </a:extLst>
          </p:cNvPr>
          <p:cNvGrpSpPr>
            <a:grpSpLocks noChangeAspect="1"/>
          </p:cNvGrpSpPr>
          <p:nvPr/>
        </p:nvGrpSpPr>
        <p:grpSpPr>
          <a:xfrm>
            <a:off x="5642218" y="5582473"/>
            <a:ext cx="1680714" cy="1680708"/>
            <a:chOff x="0" y="0"/>
            <a:chExt cx="6350000" cy="6349975"/>
          </a:xfrm>
        </p:grpSpPr>
        <p:sp>
          <p:nvSpPr>
            <p:cNvPr id="118" name="Freeform 9">
              <a:extLst>
                <a:ext uri="{FF2B5EF4-FFF2-40B4-BE49-F238E27FC236}">
                  <a16:creationId xmlns:a16="http://schemas.microsoft.com/office/drawing/2014/main" id="{BCA56E22-FD19-17A3-3AF6-A805A4039B89}"/>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268" r="-268"/>
              </a:stretch>
            </a:blipFill>
          </p:spPr>
          <p:txBody>
            <a:bodyPr/>
            <a:lstStyle/>
            <a:p>
              <a:endParaRPr lang="es-EC" noProof="0" dirty="0"/>
            </a:p>
          </p:txBody>
        </p:sp>
      </p:grpSp>
      <p:grpSp>
        <p:nvGrpSpPr>
          <p:cNvPr id="119" name="Group 10">
            <a:extLst>
              <a:ext uri="{FF2B5EF4-FFF2-40B4-BE49-F238E27FC236}">
                <a16:creationId xmlns:a16="http://schemas.microsoft.com/office/drawing/2014/main" id="{2CE33BE5-777F-E63F-7C9C-898B26003E8E}"/>
              </a:ext>
            </a:extLst>
          </p:cNvPr>
          <p:cNvGrpSpPr>
            <a:grpSpLocks noChangeAspect="1"/>
          </p:cNvGrpSpPr>
          <p:nvPr/>
        </p:nvGrpSpPr>
        <p:grpSpPr>
          <a:xfrm>
            <a:off x="7418182" y="5582473"/>
            <a:ext cx="1680714" cy="1680708"/>
            <a:chOff x="0" y="0"/>
            <a:chExt cx="6350000" cy="6349975"/>
          </a:xfrm>
        </p:grpSpPr>
        <p:sp>
          <p:nvSpPr>
            <p:cNvPr id="120" name="Freeform 11">
              <a:extLst>
                <a:ext uri="{FF2B5EF4-FFF2-40B4-BE49-F238E27FC236}">
                  <a16:creationId xmlns:a16="http://schemas.microsoft.com/office/drawing/2014/main" id="{C1AF2D1A-74AF-9C03-409E-A3329F3C1805}"/>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t="-2219" b="-2219"/>
              </a:stretch>
            </a:blipFill>
          </p:spPr>
          <p:txBody>
            <a:bodyPr/>
            <a:lstStyle/>
            <a:p>
              <a:endParaRPr lang="es-EC" noProof="0" dirty="0"/>
            </a:p>
          </p:txBody>
        </p:sp>
      </p:grpSp>
      <p:grpSp>
        <p:nvGrpSpPr>
          <p:cNvPr id="121" name="Group 12">
            <a:extLst>
              <a:ext uri="{FF2B5EF4-FFF2-40B4-BE49-F238E27FC236}">
                <a16:creationId xmlns:a16="http://schemas.microsoft.com/office/drawing/2014/main" id="{32344D6C-9239-D9A5-2D8D-783A51D96F92}"/>
              </a:ext>
            </a:extLst>
          </p:cNvPr>
          <p:cNvGrpSpPr>
            <a:grpSpLocks noChangeAspect="1"/>
          </p:cNvGrpSpPr>
          <p:nvPr/>
        </p:nvGrpSpPr>
        <p:grpSpPr>
          <a:xfrm>
            <a:off x="9194147" y="5582473"/>
            <a:ext cx="1680714" cy="1680708"/>
            <a:chOff x="0" y="0"/>
            <a:chExt cx="6350000" cy="6349975"/>
          </a:xfrm>
        </p:grpSpPr>
        <p:sp>
          <p:nvSpPr>
            <p:cNvPr id="122" name="Freeform 13">
              <a:extLst>
                <a:ext uri="{FF2B5EF4-FFF2-40B4-BE49-F238E27FC236}">
                  <a16:creationId xmlns:a16="http://schemas.microsoft.com/office/drawing/2014/main" id="{2AA5D0EA-29D8-96F8-AAF5-11E7D95BE3B4}"/>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t="-14444" b="-14444"/>
              </a:stretch>
            </a:blipFill>
          </p:spPr>
          <p:txBody>
            <a:bodyPr/>
            <a:lstStyle/>
            <a:p>
              <a:endParaRPr lang="es-EC" noProof="0" dirty="0"/>
            </a:p>
          </p:txBody>
        </p:sp>
      </p:grpSp>
      <p:grpSp>
        <p:nvGrpSpPr>
          <p:cNvPr id="125" name="Group 16">
            <a:extLst>
              <a:ext uri="{FF2B5EF4-FFF2-40B4-BE49-F238E27FC236}">
                <a16:creationId xmlns:a16="http://schemas.microsoft.com/office/drawing/2014/main" id="{022AD08B-8B93-3C1D-E327-EB01C0BD8D45}"/>
              </a:ext>
            </a:extLst>
          </p:cNvPr>
          <p:cNvGrpSpPr>
            <a:grpSpLocks noChangeAspect="1"/>
          </p:cNvGrpSpPr>
          <p:nvPr/>
        </p:nvGrpSpPr>
        <p:grpSpPr>
          <a:xfrm>
            <a:off x="12753853" y="5582473"/>
            <a:ext cx="1680714" cy="1680708"/>
            <a:chOff x="0" y="0"/>
            <a:chExt cx="6350000" cy="6349975"/>
          </a:xfrm>
        </p:grpSpPr>
        <p:sp>
          <p:nvSpPr>
            <p:cNvPr id="126" name="Freeform 17">
              <a:extLst>
                <a:ext uri="{FF2B5EF4-FFF2-40B4-BE49-F238E27FC236}">
                  <a16:creationId xmlns:a16="http://schemas.microsoft.com/office/drawing/2014/main" id="{E4E55C2C-943B-202F-9DCC-73B5F68F6628}"/>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b="-50848"/>
              </a:stretch>
            </a:blipFill>
          </p:spPr>
          <p:txBody>
            <a:bodyPr/>
            <a:lstStyle/>
            <a:p>
              <a:endParaRPr lang="es-EC" noProof="0" dirty="0"/>
            </a:p>
          </p:txBody>
        </p:sp>
      </p:grpSp>
      <p:grpSp>
        <p:nvGrpSpPr>
          <p:cNvPr id="127" name="Group 18">
            <a:extLst>
              <a:ext uri="{FF2B5EF4-FFF2-40B4-BE49-F238E27FC236}">
                <a16:creationId xmlns:a16="http://schemas.microsoft.com/office/drawing/2014/main" id="{84C03CA2-6A56-C3C4-828A-0EA3090425CA}"/>
              </a:ext>
            </a:extLst>
          </p:cNvPr>
          <p:cNvGrpSpPr>
            <a:grpSpLocks noChangeAspect="1"/>
          </p:cNvGrpSpPr>
          <p:nvPr/>
        </p:nvGrpSpPr>
        <p:grpSpPr>
          <a:xfrm>
            <a:off x="14529817" y="5582473"/>
            <a:ext cx="1680714" cy="1680708"/>
            <a:chOff x="0" y="0"/>
            <a:chExt cx="6350000" cy="6349975"/>
          </a:xfrm>
        </p:grpSpPr>
        <p:sp>
          <p:nvSpPr>
            <p:cNvPr id="128" name="Freeform 19">
              <a:extLst>
                <a:ext uri="{FF2B5EF4-FFF2-40B4-BE49-F238E27FC236}">
                  <a16:creationId xmlns:a16="http://schemas.microsoft.com/office/drawing/2014/main" id="{DBC93EB6-E69E-D322-13D4-5273F6AA5DB2}"/>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1"/>
              <a:stretch>
                <a:fillRect b="-25397"/>
              </a:stretch>
            </a:blipFill>
          </p:spPr>
          <p:txBody>
            <a:bodyPr/>
            <a:lstStyle/>
            <a:p>
              <a:endParaRPr lang="es-EC" noProof="0" dirty="0"/>
            </a:p>
          </p:txBody>
        </p:sp>
      </p:grpSp>
      <p:grpSp>
        <p:nvGrpSpPr>
          <p:cNvPr id="129" name="Group 20">
            <a:extLst>
              <a:ext uri="{FF2B5EF4-FFF2-40B4-BE49-F238E27FC236}">
                <a16:creationId xmlns:a16="http://schemas.microsoft.com/office/drawing/2014/main" id="{5704AFDF-744E-3272-A709-F8B06BD06BB2}"/>
              </a:ext>
            </a:extLst>
          </p:cNvPr>
          <p:cNvGrpSpPr>
            <a:grpSpLocks noChangeAspect="1"/>
          </p:cNvGrpSpPr>
          <p:nvPr/>
        </p:nvGrpSpPr>
        <p:grpSpPr>
          <a:xfrm>
            <a:off x="16305782" y="5582473"/>
            <a:ext cx="1680714" cy="1680708"/>
            <a:chOff x="0" y="0"/>
            <a:chExt cx="6350000" cy="6349975"/>
          </a:xfrm>
        </p:grpSpPr>
        <p:sp>
          <p:nvSpPr>
            <p:cNvPr id="130" name="Freeform 21">
              <a:extLst>
                <a:ext uri="{FF2B5EF4-FFF2-40B4-BE49-F238E27FC236}">
                  <a16:creationId xmlns:a16="http://schemas.microsoft.com/office/drawing/2014/main" id="{B679621D-264B-874A-5240-C832730FB87B}"/>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2"/>
              <a:stretch>
                <a:fillRect t="-10638" b="-10638"/>
              </a:stretch>
            </a:blipFill>
          </p:spPr>
          <p:txBody>
            <a:bodyPr/>
            <a:lstStyle/>
            <a:p>
              <a:endParaRPr lang="es-EC" noProof="0" dirty="0"/>
            </a:p>
          </p:txBody>
        </p:sp>
      </p:grpSp>
      <p:grpSp>
        <p:nvGrpSpPr>
          <p:cNvPr id="131" name="Group 22">
            <a:extLst>
              <a:ext uri="{FF2B5EF4-FFF2-40B4-BE49-F238E27FC236}">
                <a16:creationId xmlns:a16="http://schemas.microsoft.com/office/drawing/2014/main" id="{BE2BFAC7-0E5A-AED9-CA1E-27AECB54B7A3}"/>
              </a:ext>
            </a:extLst>
          </p:cNvPr>
          <p:cNvGrpSpPr>
            <a:grpSpLocks noChangeAspect="1"/>
          </p:cNvGrpSpPr>
          <p:nvPr/>
        </p:nvGrpSpPr>
        <p:grpSpPr>
          <a:xfrm>
            <a:off x="290133" y="3245622"/>
            <a:ext cx="1680714" cy="1680708"/>
            <a:chOff x="0" y="0"/>
            <a:chExt cx="6350000" cy="6349975"/>
          </a:xfrm>
        </p:grpSpPr>
        <p:sp>
          <p:nvSpPr>
            <p:cNvPr id="132" name="Freeform 23">
              <a:extLst>
                <a:ext uri="{FF2B5EF4-FFF2-40B4-BE49-F238E27FC236}">
                  <a16:creationId xmlns:a16="http://schemas.microsoft.com/office/drawing/2014/main" id="{040E8624-D38F-9478-CCB7-1D2D28C39A2A}"/>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l="-7886" r="-7886"/>
              </a:stretch>
            </a:blipFill>
          </p:spPr>
          <p:txBody>
            <a:bodyPr/>
            <a:lstStyle/>
            <a:p>
              <a:endParaRPr lang="es-EC" noProof="0" dirty="0"/>
            </a:p>
          </p:txBody>
        </p:sp>
      </p:grpSp>
      <p:grpSp>
        <p:nvGrpSpPr>
          <p:cNvPr id="133" name="Group 24">
            <a:extLst>
              <a:ext uri="{FF2B5EF4-FFF2-40B4-BE49-F238E27FC236}">
                <a16:creationId xmlns:a16="http://schemas.microsoft.com/office/drawing/2014/main" id="{80525EC2-B461-5749-B039-2CBAE8A0CD8F}"/>
              </a:ext>
            </a:extLst>
          </p:cNvPr>
          <p:cNvGrpSpPr>
            <a:grpSpLocks noChangeAspect="1"/>
          </p:cNvGrpSpPr>
          <p:nvPr/>
        </p:nvGrpSpPr>
        <p:grpSpPr>
          <a:xfrm>
            <a:off x="2075622" y="3249017"/>
            <a:ext cx="1680714" cy="1680708"/>
            <a:chOff x="0" y="0"/>
            <a:chExt cx="6350000" cy="6349975"/>
          </a:xfrm>
        </p:grpSpPr>
        <p:sp>
          <p:nvSpPr>
            <p:cNvPr id="134" name="Freeform 25">
              <a:extLst>
                <a:ext uri="{FF2B5EF4-FFF2-40B4-BE49-F238E27FC236}">
                  <a16:creationId xmlns:a16="http://schemas.microsoft.com/office/drawing/2014/main" id="{5D36B171-30E3-B068-40BE-4C519E042EC5}"/>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4"/>
              <a:stretch>
                <a:fillRect l="-63282" t="-25607" r="-68192" b="-4886"/>
              </a:stretch>
            </a:blipFill>
          </p:spPr>
          <p:txBody>
            <a:bodyPr/>
            <a:lstStyle/>
            <a:p>
              <a:endParaRPr lang="es-EC" noProof="0" dirty="0"/>
            </a:p>
          </p:txBody>
        </p:sp>
      </p:grpSp>
      <p:grpSp>
        <p:nvGrpSpPr>
          <p:cNvPr id="135" name="Group 26">
            <a:extLst>
              <a:ext uri="{FF2B5EF4-FFF2-40B4-BE49-F238E27FC236}">
                <a16:creationId xmlns:a16="http://schemas.microsoft.com/office/drawing/2014/main" id="{6B261822-C86D-C83F-332A-8A20AA1FF1E1}"/>
              </a:ext>
            </a:extLst>
          </p:cNvPr>
          <p:cNvGrpSpPr>
            <a:grpSpLocks noChangeAspect="1"/>
          </p:cNvGrpSpPr>
          <p:nvPr/>
        </p:nvGrpSpPr>
        <p:grpSpPr>
          <a:xfrm>
            <a:off x="3861111" y="3249017"/>
            <a:ext cx="1680714" cy="1680708"/>
            <a:chOff x="0" y="0"/>
            <a:chExt cx="6350000" cy="6349975"/>
          </a:xfrm>
        </p:grpSpPr>
        <p:sp>
          <p:nvSpPr>
            <p:cNvPr id="136" name="Freeform 27">
              <a:extLst>
                <a:ext uri="{FF2B5EF4-FFF2-40B4-BE49-F238E27FC236}">
                  <a16:creationId xmlns:a16="http://schemas.microsoft.com/office/drawing/2014/main" id="{DF2E4F6F-D27A-0E10-9645-38EE22B91E3D}"/>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5"/>
              <a:stretch>
                <a:fillRect l="-125" r="-125"/>
              </a:stretch>
            </a:blipFill>
          </p:spPr>
          <p:txBody>
            <a:bodyPr/>
            <a:lstStyle/>
            <a:p>
              <a:endParaRPr lang="es-EC" noProof="0" dirty="0"/>
            </a:p>
          </p:txBody>
        </p:sp>
      </p:grpSp>
      <p:grpSp>
        <p:nvGrpSpPr>
          <p:cNvPr id="137" name="Group 28">
            <a:extLst>
              <a:ext uri="{FF2B5EF4-FFF2-40B4-BE49-F238E27FC236}">
                <a16:creationId xmlns:a16="http://schemas.microsoft.com/office/drawing/2014/main" id="{206866C5-A07F-C2DE-8C0A-63E4D373AAFE}"/>
              </a:ext>
            </a:extLst>
          </p:cNvPr>
          <p:cNvGrpSpPr>
            <a:grpSpLocks noChangeAspect="1"/>
          </p:cNvGrpSpPr>
          <p:nvPr/>
        </p:nvGrpSpPr>
        <p:grpSpPr>
          <a:xfrm>
            <a:off x="5637076" y="3249017"/>
            <a:ext cx="1680714" cy="1680708"/>
            <a:chOff x="0" y="0"/>
            <a:chExt cx="6350000" cy="6349975"/>
          </a:xfrm>
        </p:grpSpPr>
        <p:sp>
          <p:nvSpPr>
            <p:cNvPr id="138" name="Freeform 29">
              <a:extLst>
                <a:ext uri="{FF2B5EF4-FFF2-40B4-BE49-F238E27FC236}">
                  <a16:creationId xmlns:a16="http://schemas.microsoft.com/office/drawing/2014/main" id="{BE67B6C8-3894-C5EE-DC38-5FCD0336EC7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6"/>
              <a:stretch>
                <a:fillRect t="-11948" b="-46155"/>
              </a:stretch>
            </a:blipFill>
          </p:spPr>
          <p:txBody>
            <a:bodyPr/>
            <a:lstStyle/>
            <a:p>
              <a:endParaRPr lang="es-EC" noProof="0" dirty="0"/>
            </a:p>
          </p:txBody>
        </p:sp>
      </p:grpSp>
      <p:grpSp>
        <p:nvGrpSpPr>
          <p:cNvPr id="139" name="Group 30">
            <a:extLst>
              <a:ext uri="{FF2B5EF4-FFF2-40B4-BE49-F238E27FC236}">
                <a16:creationId xmlns:a16="http://schemas.microsoft.com/office/drawing/2014/main" id="{3D7041D8-226A-1810-C52A-A09F1CC48CDA}"/>
              </a:ext>
            </a:extLst>
          </p:cNvPr>
          <p:cNvGrpSpPr>
            <a:grpSpLocks noChangeAspect="1"/>
          </p:cNvGrpSpPr>
          <p:nvPr/>
        </p:nvGrpSpPr>
        <p:grpSpPr>
          <a:xfrm>
            <a:off x="7413040" y="3216575"/>
            <a:ext cx="1680714" cy="1680708"/>
            <a:chOff x="0" y="0"/>
            <a:chExt cx="6350000" cy="6349975"/>
          </a:xfrm>
        </p:grpSpPr>
        <p:sp>
          <p:nvSpPr>
            <p:cNvPr id="140" name="Freeform 31">
              <a:extLst>
                <a:ext uri="{FF2B5EF4-FFF2-40B4-BE49-F238E27FC236}">
                  <a16:creationId xmlns:a16="http://schemas.microsoft.com/office/drawing/2014/main" id="{B10B4475-F37C-87AF-7C15-26CBCB650757}"/>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7"/>
              <a:stretch>
                <a:fillRect t="-11162" b="-11162"/>
              </a:stretch>
            </a:blipFill>
          </p:spPr>
          <p:txBody>
            <a:bodyPr/>
            <a:lstStyle/>
            <a:p>
              <a:endParaRPr lang="es-EC" noProof="0" dirty="0"/>
            </a:p>
          </p:txBody>
        </p:sp>
      </p:grpSp>
      <p:grpSp>
        <p:nvGrpSpPr>
          <p:cNvPr id="141" name="Group 32">
            <a:extLst>
              <a:ext uri="{FF2B5EF4-FFF2-40B4-BE49-F238E27FC236}">
                <a16:creationId xmlns:a16="http://schemas.microsoft.com/office/drawing/2014/main" id="{58A19EDF-8AEF-A2FE-68AD-2521FCF7F741}"/>
              </a:ext>
            </a:extLst>
          </p:cNvPr>
          <p:cNvGrpSpPr>
            <a:grpSpLocks noChangeAspect="1"/>
          </p:cNvGrpSpPr>
          <p:nvPr/>
        </p:nvGrpSpPr>
        <p:grpSpPr>
          <a:xfrm>
            <a:off x="9189004" y="3216575"/>
            <a:ext cx="1680714" cy="1680708"/>
            <a:chOff x="0" y="0"/>
            <a:chExt cx="6350000" cy="6349975"/>
          </a:xfrm>
        </p:grpSpPr>
        <p:sp>
          <p:nvSpPr>
            <p:cNvPr id="142" name="Freeform 33">
              <a:extLst>
                <a:ext uri="{FF2B5EF4-FFF2-40B4-BE49-F238E27FC236}">
                  <a16:creationId xmlns:a16="http://schemas.microsoft.com/office/drawing/2014/main" id="{238BBDE6-B362-4C94-E103-0301A18D2A35}"/>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8"/>
              <a:stretch>
                <a:fillRect t="-12403" b="-75930"/>
              </a:stretch>
            </a:blipFill>
          </p:spPr>
          <p:txBody>
            <a:bodyPr/>
            <a:lstStyle/>
            <a:p>
              <a:endParaRPr lang="es-EC" noProof="0" dirty="0"/>
            </a:p>
          </p:txBody>
        </p:sp>
      </p:grpSp>
      <p:grpSp>
        <p:nvGrpSpPr>
          <p:cNvPr id="143" name="Group 34">
            <a:extLst>
              <a:ext uri="{FF2B5EF4-FFF2-40B4-BE49-F238E27FC236}">
                <a16:creationId xmlns:a16="http://schemas.microsoft.com/office/drawing/2014/main" id="{0A891E55-F029-457F-17C9-5C8DD63600AE}"/>
              </a:ext>
            </a:extLst>
          </p:cNvPr>
          <p:cNvGrpSpPr>
            <a:grpSpLocks noChangeAspect="1"/>
          </p:cNvGrpSpPr>
          <p:nvPr/>
        </p:nvGrpSpPr>
        <p:grpSpPr>
          <a:xfrm>
            <a:off x="10964969" y="3216575"/>
            <a:ext cx="1680714" cy="1680708"/>
            <a:chOff x="0" y="0"/>
            <a:chExt cx="6350000" cy="6349975"/>
          </a:xfrm>
        </p:grpSpPr>
        <p:sp>
          <p:nvSpPr>
            <p:cNvPr id="144" name="Freeform 35">
              <a:extLst>
                <a:ext uri="{FF2B5EF4-FFF2-40B4-BE49-F238E27FC236}">
                  <a16:creationId xmlns:a16="http://schemas.microsoft.com/office/drawing/2014/main" id="{86A948D7-9986-5E2B-27A9-B710281EDE41}"/>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9"/>
              <a:stretch>
                <a:fillRect b="-43077"/>
              </a:stretch>
            </a:blipFill>
          </p:spPr>
          <p:txBody>
            <a:bodyPr/>
            <a:lstStyle/>
            <a:p>
              <a:endParaRPr lang="es-EC" noProof="0" dirty="0"/>
            </a:p>
          </p:txBody>
        </p:sp>
      </p:grpSp>
      <p:grpSp>
        <p:nvGrpSpPr>
          <p:cNvPr id="145" name="Group 36">
            <a:extLst>
              <a:ext uri="{FF2B5EF4-FFF2-40B4-BE49-F238E27FC236}">
                <a16:creationId xmlns:a16="http://schemas.microsoft.com/office/drawing/2014/main" id="{AAF88939-1D75-2ADF-1995-51E04829ECA4}"/>
              </a:ext>
            </a:extLst>
          </p:cNvPr>
          <p:cNvGrpSpPr>
            <a:grpSpLocks noChangeAspect="1"/>
          </p:cNvGrpSpPr>
          <p:nvPr/>
        </p:nvGrpSpPr>
        <p:grpSpPr>
          <a:xfrm>
            <a:off x="12748711" y="3216575"/>
            <a:ext cx="1680714" cy="1680708"/>
            <a:chOff x="0" y="0"/>
            <a:chExt cx="6350000" cy="6349975"/>
          </a:xfrm>
        </p:grpSpPr>
        <p:sp>
          <p:nvSpPr>
            <p:cNvPr id="146" name="Freeform 37">
              <a:extLst>
                <a:ext uri="{FF2B5EF4-FFF2-40B4-BE49-F238E27FC236}">
                  <a16:creationId xmlns:a16="http://schemas.microsoft.com/office/drawing/2014/main" id="{BA68B973-DACF-8AE2-09D1-F972BCF98823}"/>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0"/>
              <a:stretch>
                <a:fillRect b="-72289"/>
              </a:stretch>
            </a:blipFill>
          </p:spPr>
          <p:txBody>
            <a:bodyPr/>
            <a:lstStyle/>
            <a:p>
              <a:endParaRPr lang="es-EC" noProof="0" dirty="0"/>
            </a:p>
          </p:txBody>
        </p:sp>
      </p:grpSp>
      <p:grpSp>
        <p:nvGrpSpPr>
          <p:cNvPr id="147" name="Group 38">
            <a:extLst>
              <a:ext uri="{FF2B5EF4-FFF2-40B4-BE49-F238E27FC236}">
                <a16:creationId xmlns:a16="http://schemas.microsoft.com/office/drawing/2014/main" id="{D669544D-B5CA-F5DD-00B4-413A5B244896}"/>
              </a:ext>
            </a:extLst>
          </p:cNvPr>
          <p:cNvGrpSpPr>
            <a:grpSpLocks noChangeAspect="1"/>
          </p:cNvGrpSpPr>
          <p:nvPr/>
        </p:nvGrpSpPr>
        <p:grpSpPr>
          <a:xfrm>
            <a:off x="14524675" y="3216575"/>
            <a:ext cx="1680714" cy="1680708"/>
            <a:chOff x="0" y="0"/>
            <a:chExt cx="6350000" cy="6349975"/>
          </a:xfrm>
        </p:grpSpPr>
        <p:sp>
          <p:nvSpPr>
            <p:cNvPr id="148" name="Freeform 39">
              <a:extLst>
                <a:ext uri="{FF2B5EF4-FFF2-40B4-BE49-F238E27FC236}">
                  <a16:creationId xmlns:a16="http://schemas.microsoft.com/office/drawing/2014/main" id="{3687E063-99CD-147A-9C09-35B829277667}"/>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1"/>
              <a:stretch>
                <a:fillRect t="-1460" b="-1460"/>
              </a:stretch>
            </a:blipFill>
          </p:spPr>
          <p:txBody>
            <a:bodyPr/>
            <a:lstStyle/>
            <a:p>
              <a:endParaRPr lang="es-EC" noProof="0" dirty="0"/>
            </a:p>
          </p:txBody>
        </p:sp>
      </p:grpSp>
      <p:grpSp>
        <p:nvGrpSpPr>
          <p:cNvPr id="149" name="Group 40">
            <a:extLst>
              <a:ext uri="{FF2B5EF4-FFF2-40B4-BE49-F238E27FC236}">
                <a16:creationId xmlns:a16="http://schemas.microsoft.com/office/drawing/2014/main" id="{1FF7A581-3408-1629-D9A7-269B0C30B620}"/>
              </a:ext>
            </a:extLst>
          </p:cNvPr>
          <p:cNvGrpSpPr>
            <a:grpSpLocks noChangeAspect="1"/>
          </p:cNvGrpSpPr>
          <p:nvPr/>
        </p:nvGrpSpPr>
        <p:grpSpPr>
          <a:xfrm>
            <a:off x="16300639" y="3245622"/>
            <a:ext cx="1680714" cy="1680708"/>
            <a:chOff x="0" y="0"/>
            <a:chExt cx="6350000" cy="6349975"/>
          </a:xfrm>
        </p:grpSpPr>
        <p:sp>
          <p:nvSpPr>
            <p:cNvPr id="150" name="Freeform 41">
              <a:extLst>
                <a:ext uri="{FF2B5EF4-FFF2-40B4-BE49-F238E27FC236}">
                  <a16:creationId xmlns:a16="http://schemas.microsoft.com/office/drawing/2014/main" id="{A51C3B93-B50E-C841-63D2-E12688827E62}"/>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2"/>
              <a:stretch>
                <a:fillRect r="-7918"/>
              </a:stretch>
            </a:blipFill>
          </p:spPr>
          <p:txBody>
            <a:bodyPr/>
            <a:lstStyle/>
            <a:p>
              <a:endParaRPr lang="es-EC" noProof="0" dirty="0"/>
            </a:p>
          </p:txBody>
        </p:sp>
      </p:grpSp>
      <p:sp>
        <p:nvSpPr>
          <p:cNvPr id="151" name="TextBox 42">
            <a:extLst>
              <a:ext uri="{FF2B5EF4-FFF2-40B4-BE49-F238E27FC236}">
                <a16:creationId xmlns:a16="http://schemas.microsoft.com/office/drawing/2014/main" id="{9737F90A-F19C-D8F3-7EA1-DC92CCF5F842}"/>
              </a:ext>
            </a:extLst>
          </p:cNvPr>
          <p:cNvSpPr txBox="1"/>
          <p:nvPr/>
        </p:nvSpPr>
        <p:spPr>
          <a:xfrm>
            <a:off x="-130875" y="7430551"/>
            <a:ext cx="2429727" cy="351122"/>
          </a:xfrm>
          <a:prstGeom prst="rect">
            <a:avLst/>
          </a:prstGeom>
        </p:spPr>
        <p:txBody>
          <a:bodyPr lIns="0" tIns="0" rIns="0" bIns="0" rtlCol="0" anchor="t">
            <a:spAutoFit/>
          </a:bodyPr>
          <a:lstStyle/>
          <a:p>
            <a:pPr algn="ctr">
              <a:lnSpc>
                <a:spcPts val="2974"/>
              </a:lnSpc>
            </a:pPr>
            <a:r>
              <a:rPr lang="es-EC" sz="2124" b="1" noProof="0" dirty="0" err="1">
                <a:solidFill>
                  <a:srgbClr val="FFFFFF"/>
                </a:solidFill>
                <a:latin typeface="Public Sans"/>
                <a:ea typeface="Public Sans"/>
                <a:cs typeface="Public Sans"/>
                <a:sym typeface="Public Sans"/>
              </a:rPr>
              <a:t>Oyacachi</a:t>
            </a:r>
            <a:endParaRPr lang="es-EC" sz="2124" b="1" noProof="0" dirty="0">
              <a:solidFill>
                <a:srgbClr val="FFFFFF"/>
              </a:solidFill>
              <a:latin typeface="Public Sans"/>
              <a:ea typeface="Public Sans"/>
              <a:cs typeface="Public Sans"/>
              <a:sym typeface="Public Sans"/>
            </a:endParaRPr>
          </a:p>
        </p:txBody>
      </p:sp>
      <p:sp>
        <p:nvSpPr>
          <p:cNvPr id="152" name="TextBox 43">
            <a:extLst>
              <a:ext uri="{FF2B5EF4-FFF2-40B4-BE49-F238E27FC236}">
                <a16:creationId xmlns:a16="http://schemas.microsoft.com/office/drawing/2014/main" id="{08CC1364-4695-F6CD-8307-C9C837AE7B80}"/>
              </a:ext>
            </a:extLst>
          </p:cNvPr>
          <p:cNvSpPr txBox="1"/>
          <p:nvPr/>
        </p:nvSpPr>
        <p:spPr>
          <a:xfrm>
            <a:off x="1706258" y="7430551"/>
            <a:ext cx="2429727" cy="351122"/>
          </a:xfrm>
          <a:prstGeom prst="rect">
            <a:avLst/>
          </a:prstGeom>
        </p:spPr>
        <p:txBody>
          <a:bodyPr lIns="0" tIns="0" rIns="0" bIns="0" rtlCol="0" anchor="t">
            <a:spAutoFit/>
          </a:bodyPr>
          <a:lstStyle/>
          <a:p>
            <a:pPr algn="ctr">
              <a:lnSpc>
                <a:spcPts val="2974"/>
              </a:lnSpc>
            </a:pPr>
            <a:r>
              <a:rPr lang="es-EC" sz="2124" b="1" noProof="0" dirty="0">
                <a:solidFill>
                  <a:srgbClr val="FFFFFF"/>
                </a:solidFill>
                <a:latin typeface="Public Sans"/>
                <a:ea typeface="Public Sans"/>
                <a:cs typeface="Public Sans"/>
                <a:sym typeface="Public Sans"/>
              </a:rPr>
              <a:t>Santa Rosa</a:t>
            </a:r>
          </a:p>
        </p:txBody>
      </p:sp>
      <p:sp>
        <p:nvSpPr>
          <p:cNvPr id="153" name="TextBox 44">
            <a:extLst>
              <a:ext uri="{FF2B5EF4-FFF2-40B4-BE49-F238E27FC236}">
                <a16:creationId xmlns:a16="http://schemas.microsoft.com/office/drawing/2014/main" id="{0F855F17-0DC6-4048-5616-8577B7F1AB21}"/>
              </a:ext>
            </a:extLst>
          </p:cNvPr>
          <p:cNvSpPr txBox="1"/>
          <p:nvPr/>
        </p:nvSpPr>
        <p:spPr>
          <a:xfrm>
            <a:off x="3491747" y="7430551"/>
            <a:ext cx="2429727" cy="351122"/>
          </a:xfrm>
          <a:prstGeom prst="rect">
            <a:avLst/>
          </a:prstGeom>
        </p:spPr>
        <p:txBody>
          <a:bodyPr lIns="0" tIns="0" rIns="0" bIns="0" rtlCol="0" anchor="t">
            <a:spAutoFit/>
          </a:bodyPr>
          <a:lstStyle/>
          <a:p>
            <a:pPr algn="ctr">
              <a:lnSpc>
                <a:spcPts val="2974"/>
              </a:lnSpc>
            </a:pPr>
            <a:r>
              <a:rPr lang="es-EC" sz="2124" b="1" noProof="0" dirty="0">
                <a:solidFill>
                  <a:srgbClr val="FFFFFF"/>
                </a:solidFill>
                <a:latin typeface="Public Sans"/>
                <a:ea typeface="Public Sans"/>
                <a:cs typeface="Public Sans"/>
                <a:sym typeface="Public Sans"/>
              </a:rPr>
              <a:t>Linares</a:t>
            </a:r>
          </a:p>
        </p:txBody>
      </p:sp>
      <p:sp>
        <p:nvSpPr>
          <p:cNvPr id="154" name="TextBox 45">
            <a:extLst>
              <a:ext uri="{FF2B5EF4-FFF2-40B4-BE49-F238E27FC236}">
                <a16:creationId xmlns:a16="http://schemas.microsoft.com/office/drawing/2014/main" id="{EC9AB436-FEAA-E605-3554-90A68A6C1CB4}"/>
              </a:ext>
            </a:extLst>
          </p:cNvPr>
          <p:cNvSpPr txBox="1"/>
          <p:nvPr/>
        </p:nvSpPr>
        <p:spPr>
          <a:xfrm>
            <a:off x="5262569" y="7430551"/>
            <a:ext cx="2429727" cy="351122"/>
          </a:xfrm>
          <a:prstGeom prst="rect">
            <a:avLst/>
          </a:prstGeom>
        </p:spPr>
        <p:txBody>
          <a:bodyPr lIns="0" tIns="0" rIns="0" bIns="0" rtlCol="0" anchor="t">
            <a:spAutoFit/>
          </a:bodyPr>
          <a:lstStyle/>
          <a:p>
            <a:pPr algn="ctr">
              <a:lnSpc>
                <a:spcPts val="2974"/>
              </a:lnSpc>
            </a:pPr>
            <a:r>
              <a:rPr lang="es-EC" sz="2124" b="1" noProof="0" dirty="0">
                <a:solidFill>
                  <a:srgbClr val="FFFFFF"/>
                </a:solidFill>
                <a:latin typeface="Public Sans"/>
                <a:ea typeface="Public Sans"/>
                <a:cs typeface="Public Sans"/>
                <a:sym typeface="Public Sans"/>
              </a:rPr>
              <a:t>Sardinas</a:t>
            </a:r>
          </a:p>
        </p:txBody>
      </p:sp>
      <p:sp>
        <p:nvSpPr>
          <p:cNvPr id="155" name="TextBox 46">
            <a:extLst>
              <a:ext uri="{FF2B5EF4-FFF2-40B4-BE49-F238E27FC236}">
                <a16:creationId xmlns:a16="http://schemas.microsoft.com/office/drawing/2014/main" id="{5BC39578-7BA0-469E-EA3D-3410D70AAB70}"/>
              </a:ext>
            </a:extLst>
          </p:cNvPr>
          <p:cNvSpPr txBox="1"/>
          <p:nvPr/>
        </p:nvSpPr>
        <p:spPr>
          <a:xfrm>
            <a:off x="7038534" y="7430551"/>
            <a:ext cx="2429727" cy="351122"/>
          </a:xfrm>
          <a:prstGeom prst="rect">
            <a:avLst/>
          </a:prstGeom>
        </p:spPr>
        <p:txBody>
          <a:bodyPr lIns="0" tIns="0" rIns="0" bIns="0" rtlCol="0" anchor="t">
            <a:spAutoFit/>
          </a:bodyPr>
          <a:lstStyle/>
          <a:p>
            <a:pPr algn="ctr">
              <a:lnSpc>
                <a:spcPts val="2974"/>
              </a:lnSpc>
            </a:pPr>
            <a:r>
              <a:rPr lang="es-EC" sz="2124" b="1" noProof="0" dirty="0" err="1">
                <a:solidFill>
                  <a:srgbClr val="FFFFFF"/>
                </a:solidFill>
                <a:latin typeface="Public Sans"/>
                <a:ea typeface="Public Sans"/>
                <a:cs typeface="Public Sans"/>
                <a:sym typeface="Public Sans"/>
              </a:rPr>
              <a:t>Sumaco</a:t>
            </a:r>
            <a:endParaRPr lang="es-EC" sz="2124" b="1" noProof="0" dirty="0">
              <a:solidFill>
                <a:srgbClr val="FFFFFF"/>
              </a:solidFill>
              <a:latin typeface="Public Sans"/>
              <a:ea typeface="Public Sans"/>
              <a:cs typeface="Public Sans"/>
              <a:sym typeface="Public Sans"/>
            </a:endParaRPr>
          </a:p>
        </p:txBody>
      </p:sp>
      <p:sp>
        <p:nvSpPr>
          <p:cNvPr id="156" name="TextBox 47">
            <a:extLst>
              <a:ext uri="{FF2B5EF4-FFF2-40B4-BE49-F238E27FC236}">
                <a16:creationId xmlns:a16="http://schemas.microsoft.com/office/drawing/2014/main" id="{AA3AFA32-2CEC-310D-C23E-66ED0A5A07F0}"/>
              </a:ext>
            </a:extLst>
          </p:cNvPr>
          <p:cNvSpPr txBox="1"/>
          <p:nvPr/>
        </p:nvSpPr>
        <p:spPr>
          <a:xfrm>
            <a:off x="8814498" y="7430551"/>
            <a:ext cx="2429727" cy="351122"/>
          </a:xfrm>
          <a:prstGeom prst="rect">
            <a:avLst/>
          </a:prstGeom>
        </p:spPr>
        <p:txBody>
          <a:bodyPr lIns="0" tIns="0" rIns="0" bIns="0" rtlCol="0" anchor="t">
            <a:spAutoFit/>
          </a:bodyPr>
          <a:lstStyle/>
          <a:p>
            <a:pPr algn="ctr">
              <a:lnSpc>
                <a:spcPts val="2974"/>
              </a:lnSpc>
            </a:pPr>
            <a:r>
              <a:rPr lang="es-EC" sz="2124" b="1" noProof="0" dirty="0">
                <a:solidFill>
                  <a:srgbClr val="FFFFFF"/>
                </a:solidFill>
                <a:latin typeface="Public Sans"/>
                <a:ea typeface="Public Sans"/>
                <a:cs typeface="Public Sans"/>
                <a:sym typeface="Public Sans"/>
              </a:rPr>
              <a:t>Cuyuja</a:t>
            </a:r>
          </a:p>
        </p:txBody>
      </p:sp>
      <p:sp>
        <p:nvSpPr>
          <p:cNvPr id="157" name="TextBox 48">
            <a:extLst>
              <a:ext uri="{FF2B5EF4-FFF2-40B4-BE49-F238E27FC236}">
                <a16:creationId xmlns:a16="http://schemas.microsoft.com/office/drawing/2014/main" id="{F67E66FA-214D-FA6B-AE6E-D758EDD92294}"/>
              </a:ext>
            </a:extLst>
          </p:cNvPr>
          <p:cNvSpPr txBox="1"/>
          <p:nvPr/>
        </p:nvSpPr>
        <p:spPr>
          <a:xfrm>
            <a:off x="10582686" y="7430551"/>
            <a:ext cx="2429727" cy="351122"/>
          </a:xfrm>
          <a:prstGeom prst="rect">
            <a:avLst/>
          </a:prstGeom>
        </p:spPr>
        <p:txBody>
          <a:bodyPr lIns="0" tIns="0" rIns="0" bIns="0" rtlCol="0" anchor="t">
            <a:spAutoFit/>
          </a:bodyPr>
          <a:lstStyle/>
          <a:p>
            <a:pPr algn="ctr">
              <a:lnSpc>
                <a:spcPts val="2974"/>
              </a:lnSpc>
            </a:pPr>
            <a:r>
              <a:rPr lang="es-EC" sz="2124" b="1" noProof="0" dirty="0">
                <a:solidFill>
                  <a:srgbClr val="FFFFFF"/>
                </a:solidFill>
                <a:latin typeface="Public Sans"/>
                <a:ea typeface="Public Sans"/>
                <a:cs typeface="Public Sans"/>
                <a:sym typeface="Public Sans"/>
              </a:rPr>
              <a:t>S. F de Borja</a:t>
            </a:r>
          </a:p>
        </p:txBody>
      </p:sp>
      <p:sp>
        <p:nvSpPr>
          <p:cNvPr id="158" name="TextBox 49">
            <a:extLst>
              <a:ext uri="{FF2B5EF4-FFF2-40B4-BE49-F238E27FC236}">
                <a16:creationId xmlns:a16="http://schemas.microsoft.com/office/drawing/2014/main" id="{FA1D874C-800A-59A6-3856-39632D8AB456}"/>
              </a:ext>
            </a:extLst>
          </p:cNvPr>
          <p:cNvSpPr txBox="1"/>
          <p:nvPr/>
        </p:nvSpPr>
        <p:spPr>
          <a:xfrm>
            <a:off x="12434850" y="7433946"/>
            <a:ext cx="2429727" cy="351122"/>
          </a:xfrm>
          <a:prstGeom prst="rect">
            <a:avLst/>
          </a:prstGeom>
        </p:spPr>
        <p:txBody>
          <a:bodyPr lIns="0" tIns="0" rIns="0" bIns="0" rtlCol="0" anchor="t">
            <a:spAutoFit/>
          </a:bodyPr>
          <a:lstStyle/>
          <a:p>
            <a:pPr algn="ctr">
              <a:lnSpc>
                <a:spcPts val="2974"/>
              </a:lnSpc>
            </a:pPr>
            <a:r>
              <a:rPr lang="es-EC" sz="2124" b="1" noProof="0" dirty="0">
                <a:solidFill>
                  <a:srgbClr val="FFFFFF"/>
                </a:solidFill>
                <a:latin typeface="Public Sans"/>
                <a:ea typeface="Public Sans"/>
                <a:cs typeface="Public Sans"/>
                <a:sym typeface="Public Sans"/>
              </a:rPr>
              <a:t>Papallacta</a:t>
            </a:r>
          </a:p>
        </p:txBody>
      </p:sp>
      <p:sp>
        <p:nvSpPr>
          <p:cNvPr id="159" name="TextBox 50">
            <a:extLst>
              <a:ext uri="{FF2B5EF4-FFF2-40B4-BE49-F238E27FC236}">
                <a16:creationId xmlns:a16="http://schemas.microsoft.com/office/drawing/2014/main" id="{7C9854DC-719D-913B-8616-35F1C6320D89}"/>
              </a:ext>
            </a:extLst>
          </p:cNvPr>
          <p:cNvSpPr txBox="1"/>
          <p:nvPr/>
        </p:nvSpPr>
        <p:spPr>
          <a:xfrm>
            <a:off x="14203038" y="7433946"/>
            <a:ext cx="2429727" cy="351122"/>
          </a:xfrm>
          <a:prstGeom prst="rect">
            <a:avLst/>
          </a:prstGeom>
        </p:spPr>
        <p:txBody>
          <a:bodyPr lIns="0" tIns="0" rIns="0" bIns="0" rtlCol="0" anchor="t">
            <a:spAutoFit/>
          </a:bodyPr>
          <a:lstStyle/>
          <a:p>
            <a:pPr algn="ctr">
              <a:lnSpc>
                <a:spcPts val="2974"/>
              </a:lnSpc>
            </a:pPr>
            <a:r>
              <a:rPr lang="es-EC" sz="2124" b="1" noProof="0" dirty="0">
                <a:solidFill>
                  <a:srgbClr val="FFFFFF"/>
                </a:solidFill>
                <a:latin typeface="Public Sans"/>
                <a:ea typeface="Public Sans"/>
                <a:cs typeface="Public Sans"/>
                <a:sym typeface="Public Sans"/>
              </a:rPr>
              <a:t>G.D de Pineda</a:t>
            </a:r>
          </a:p>
        </p:txBody>
      </p:sp>
      <p:sp>
        <p:nvSpPr>
          <p:cNvPr id="160" name="TextBox 51">
            <a:extLst>
              <a:ext uri="{FF2B5EF4-FFF2-40B4-BE49-F238E27FC236}">
                <a16:creationId xmlns:a16="http://schemas.microsoft.com/office/drawing/2014/main" id="{D9E4FC82-F7F3-DF31-18DA-62C9004A5D3A}"/>
              </a:ext>
            </a:extLst>
          </p:cNvPr>
          <p:cNvSpPr txBox="1"/>
          <p:nvPr/>
        </p:nvSpPr>
        <p:spPr>
          <a:xfrm>
            <a:off x="16055202" y="7433946"/>
            <a:ext cx="2429727" cy="351122"/>
          </a:xfrm>
          <a:prstGeom prst="rect">
            <a:avLst/>
          </a:prstGeom>
        </p:spPr>
        <p:txBody>
          <a:bodyPr lIns="0" tIns="0" rIns="0" bIns="0" rtlCol="0" anchor="t">
            <a:spAutoFit/>
          </a:bodyPr>
          <a:lstStyle/>
          <a:p>
            <a:pPr algn="ctr">
              <a:lnSpc>
                <a:spcPts val="2974"/>
              </a:lnSpc>
            </a:pPr>
            <a:r>
              <a:rPr lang="es-EC" sz="2124" b="1" noProof="0" dirty="0" err="1">
                <a:solidFill>
                  <a:srgbClr val="FFFFFF"/>
                </a:solidFill>
                <a:latin typeface="Public Sans"/>
                <a:ea typeface="Public Sans"/>
                <a:cs typeface="Public Sans"/>
                <a:sym typeface="Public Sans"/>
              </a:rPr>
              <a:t>Cosanga</a:t>
            </a:r>
            <a:endParaRPr lang="es-EC" sz="2124" b="1" noProof="0" dirty="0">
              <a:solidFill>
                <a:srgbClr val="FFFFFF"/>
              </a:solidFill>
              <a:latin typeface="Public Sans"/>
              <a:ea typeface="Public Sans"/>
              <a:cs typeface="Public Sans"/>
              <a:sym typeface="Public Sans"/>
            </a:endParaRPr>
          </a:p>
        </p:txBody>
      </p:sp>
      <p:sp>
        <p:nvSpPr>
          <p:cNvPr id="161" name="TextBox 52">
            <a:extLst>
              <a:ext uri="{FF2B5EF4-FFF2-40B4-BE49-F238E27FC236}">
                <a16:creationId xmlns:a16="http://schemas.microsoft.com/office/drawing/2014/main" id="{080773A8-961D-6035-1971-9C692C5B6CFC}"/>
              </a:ext>
            </a:extLst>
          </p:cNvPr>
          <p:cNvSpPr txBox="1"/>
          <p:nvPr/>
        </p:nvSpPr>
        <p:spPr>
          <a:xfrm>
            <a:off x="-69706" y="2223272"/>
            <a:ext cx="2429727" cy="359266"/>
          </a:xfrm>
          <a:prstGeom prst="rect">
            <a:avLst/>
          </a:prstGeom>
        </p:spPr>
        <p:txBody>
          <a:bodyPr lIns="0" tIns="0" rIns="0" bIns="0" rtlCol="0" anchor="t">
            <a:spAutoFit/>
          </a:bodyPr>
          <a:lstStyle/>
          <a:p>
            <a:pPr algn="ctr">
              <a:lnSpc>
                <a:spcPts val="2974"/>
              </a:lnSpc>
            </a:pPr>
            <a:r>
              <a:rPr lang="es-EC" sz="2400" b="1" noProof="0" dirty="0">
                <a:solidFill>
                  <a:srgbClr val="FFFFFF"/>
                </a:solidFill>
                <a:latin typeface="Public Sans"/>
                <a:ea typeface="Public Sans"/>
                <a:cs typeface="Public Sans"/>
                <a:sym typeface="Public Sans"/>
              </a:rPr>
              <a:t>Pano</a:t>
            </a:r>
          </a:p>
        </p:txBody>
      </p:sp>
      <p:sp>
        <p:nvSpPr>
          <p:cNvPr id="162" name="TextBox 53">
            <a:extLst>
              <a:ext uri="{FF2B5EF4-FFF2-40B4-BE49-F238E27FC236}">
                <a16:creationId xmlns:a16="http://schemas.microsoft.com/office/drawing/2014/main" id="{57D04727-FC74-2088-10F9-F7A338E001DE}"/>
              </a:ext>
            </a:extLst>
          </p:cNvPr>
          <p:cNvSpPr txBox="1"/>
          <p:nvPr/>
        </p:nvSpPr>
        <p:spPr>
          <a:xfrm>
            <a:off x="1436527" y="2226667"/>
            <a:ext cx="2429727" cy="365125"/>
          </a:xfrm>
          <a:prstGeom prst="rect">
            <a:avLst/>
          </a:prstGeom>
        </p:spPr>
        <p:txBody>
          <a:bodyPr lIns="0" tIns="0" rIns="0" bIns="0" rtlCol="0" anchor="t">
            <a:spAutoFit/>
          </a:bodyPr>
          <a:lstStyle/>
          <a:p>
            <a:pPr algn="ctr">
              <a:lnSpc>
                <a:spcPts val="2974"/>
              </a:lnSpc>
            </a:pPr>
            <a:r>
              <a:rPr lang="es-EC" sz="2400" b="1" noProof="0" dirty="0" err="1">
                <a:solidFill>
                  <a:srgbClr val="FFFFFF"/>
                </a:solidFill>
                <a:latin typeface="Public Sans"/>
                <a:ea typeface="Public Sans"/>
                <a:cs typeface="Public Sans"/>
                <a:sym typeface="Public Sans"/>
              </a:rPr>
              <a:t>Ahuano</a:t>
            </a:r>
            <a:endParaRPr lang="es-EC" sz="2400" b="1" noProof="0" dirty="0">
              <a:solidFill>
                <a:srgbClr val="FFFFFF"/>
              </a:solidFill>
              <a:latin typeface="Public Sans"/>
              <a:ea typeface="Public Sans"/>
              <a:cs typeface="Public Sans"/>
              <a:sym typeface="Public Sans"/>
            </a:endParaRPr>
          </a:p>
        </p:txBody>
      </p:sp>
      <p:sp>
        <p:nvSpPr>
          <p:cNvPr id="163" name="TextBox 54">
            <a:extLst>
              <a:ext uri="{FF2B5EF4-FFF2-40B4-BE49-F238E27FC236}">
                <a16:creationId xmlns:a16="http://schemas.microsoft.com/office/drawing/2014/main" id="{71F28FF3-FEE1-F805-C2B3-39C773E462B9}"/>
              </a:ext>
            </a:extLst>
          </p:cNvPr>
          <p:cNvSpPr txBox="1"/>
          <p:nvPr/>
        </p:nvSpPr>
        <p:spPr>
          <a:xfrm>
            <a:off x="3212491" y="2226667"/>
            <a:ext cx="2429727" cy="351122"/>
          </a:xfrm>
          <a:prstGeom prst="rect">
            <a:avLst/>
          </a:prstGeom>
        </p:spPr>
        <p:txBody>
          <a:bodyPr lIns="0" tIns="0" rIns="0" bIns="0" rtlCol="0" anchor="t">
            <a:spAutoFit/>
          </a:bodyPr>
          <a:lstStyle/>
          <a:p>
            <a:pPr algn="ctr">
              <a:lnSpc>
                <a:spcPts val="2974"/>
              </a:lnSpc>
            </a:pPr>
            <a:r>
              <a:rPr lang="es-EC" sz="2124" b="1" noProof="0" dirty="0">
                <a:solidFill>
                  <a:srgbClr val="FFFFFF"/>
                </a:solidFill>
                <a:latin typeface="Public Sans"/>
                <a:ea typeface="Public Sans"/>
                <a:cs typeface="Public Sans"/>
                <a:sym typeface="Public Sans"/>
              </a:rPr>
              <a:t>S. J de </a:t>
            </a:r>
            <a:r>
              <a:rPr lang="es-EC" sz="2124" b="1" noProof="0" dirty="0" err="1">
                <a:solidFill>
                  <a:srgbClr val="FFFFFF"/>
                </a:solidFill>
                <a:latin typeface="Public Sans"/>
                <a:ea typeface="Public Sans"/>
                <a:cs typeface="Public Sans"/>
                <a:sym typeface="Public Sans"/>
              </a:rPr>
              <a:t>Muyuna</a:t>
            </a:r>
            <a:endParaRPr lang="es-EC" sz="2124" b="1" noProof="0" dirty="0">
              <a:solidFill>
                <a:srgbClr val="FFFFFF"/>
              </a:solidFill>
              <a:latin typeface="Public Sans"/>
              <a:ea typeface="Public Sans"/>
              <a:cs typeface="Public Sans"/>
              <a:sym typeface="Public Sans"/>
            </a:endParaRPr>
          </a:p>
        </p:txBody>
      </p:sp>
      <p:sp>
        <p:nvSpPr>
          <p:cNvPr id="164" name="TextBox 55">
            <a:extLst>
              <a:ext uri="{FF2B5EF4-FFF2-40B4-BE49-F238E27FC236}">
                <a16:creationId xmlns:a16="http://schemas.microsoft.com/office/drawing/2014/main" id="{7AFB8129-450E-D520-2634-2FDD98792B56}"/>
              </a:ext>
            </a:extLst>
          </p:cNvPr>
          <p:cNvSpPr txBox="1"/>
          <p:nvPr/>
        </p:nvSpPr>
        <p:spPr>
          <a:xfrm>
            <a:off x="5267712" y="2226667"/>
            <a:ext cx="2429727" cy="351122"/>
          </a:xfrm>
          <a:prstGeom prst="rect">
            <a:avLst/>
          </a:prstGeom>
        </p:spPr>
        <p:txBody>
          <a:bodyPr lIns="0" tIns="0" rIns="0" bIns="0" rtlCol="0" anchor="t">
            <a:spAutoFit/>
          </a:bodyPr>
          <a:lstStyle/>
          <a:p>
            <a:pPr algn="ctr">
              <a:lnSpc>
                <a:spcPts val="2974"/>
              </a:lnSpc>
            </a:pPr>
            <a:r>
              <a:rPr lang="es-EC" sz="2124" b="1" noProof="0" dirty="0">
                <a:solidFill>
                  <a:srgbClr val="FFFFFF"/>
                </a:solidFill>
                <a:latin typeface="Public Sans"/>
                <a:ea typeface="Public Sans"/>
                <a:cs typeface="Public Sans"/>
                <a:sym typeface="Public Sans"/>
              </a:rPr>
              <a:t>Chonta Punta</a:t>
            </a:r>
          </a:p>
        </p:txBody>
      </p:sp>
      <p:sp>
        <p:nvSpPr>
          <p:cNvPr id="165" name="TextBox 56">
            <a:extLst>
              <a:ext uri="{FF2B5EF4-FFF2-40B4-BE49-F238E27FC236}">
                <a16:creationId xmlns:a16="http://schemas.microsoft.com/office/drawing/2014/main" id="{F4ABE03E-2689-7C99-D7CC-E9C418BFFECE}"/>
              </a:ext>
            </a:extLst>
          </p:cNvPr>
          <p:cNvSpPr txBox="1"/>
          <p:nvPr/>
        </p:nvSpPr>
        <p:spPr>
          <a:xfrm>
            <a:off x="7043676" y="2226667"/>
            <a:ext cx="2429727" cy="351122"/>
          </a:xfrm>
          <a:prstGeom prst="rect">
            <a:avLst/>
          </a:prstGeom>
        </p:spPr>
        <p:txBody>
          <a:bodyPr lIns="0" tIns="0" rIns="0" bIns="0" rtlCol="0" anchor="t">
            <a:spAutoFit/>
          </a:bodyPr>
          <a:lstStyle/>
          <a:p>
            <a:pPr algn="ctr">
              <a:lnSpc>
                <a:spcPts val="2974"/>
              </a:lnSpc>
            </a:pPr>
            <a:r>
              <a:rPr lang="es-EC" sz="2124" b="1" noProof="0" dirty="0" err="1">
                <a:solidFill>
                  <a:srgbClr val="FFFFFF"/>
                </a:solidFill>
                <a:latin typeface="Public Sans"/>
                <a:ea typeface="Public Sans"/>
                <a:cs typeface="Public Sans"/>
                <a:sym typeface="Public Sans"/>
              </a:rPr>
              <a:t>Misahuallí</a:t>
            </a:r>
            <a:endParaRPr lang="es-EC" sz="2124" b="1" noProof="0" dirty="0">
              <a:solidFill>
                <a:srgbClr val="FFFFFF"/>
              </a:solidFill>
              <a:latin typeface="Public Sans"/>
              <a:ea typeface="Public Sans"/>
              <a:cs typeface="Public Sans"/>
              <a:sym typeface="Public Sans"/>
            </a:endParaRPr>
          </a:p>
        </p:txBody>
      </p:sp>
      <p:sp>
        <p:nvSpPr>
          <p:cNvPr id="166" name="TextBox 57">
            <a:extLst>
              <a:ext uri="{FF2B5EF4-FFF2-40B4-BE49-F238E27FC236}">
                <a16:creationId xmlns:a16="http://schemas.microsoft.com/office/drawing/2014/main" id="{CAF3788C-5503-7922-2BEB-B35BA92B8FE7}"/>
              </a:ext>
            </a:extLst>
          </p:cNvPr>
          <p:cNvSpPr txBox="1"/>
          <p:nvPr/>
        </p:nvSpPr>
        <p:spPr>
          <a:xfrm>
            <a:off x="8819640" y="2226667"/>
            <a:ext cx="2429727" cy="351122"/>
          </a:xfrm>
          <a:prstGeom prst="rect">
            <a:avLst/>
          </a:prstGeom>
        </p:spPr>
        <p:txBody>
          <a:bodyPr lIns="0" tIns="0" rIns="0" bIns="0" rtlCol="0" anchor="t">
            <a:spAutoFit/>
          </a:bodyPr>
          <a:lstStyle/>
          <a:p>
            <a:pPr algn="ctr">
              <a:lnSpc>
                <a:spcPts val="2974"/>
              </a:lnSpc>
            </a:pPr>
            <a:r>
              <a:rPr lang="es-EC" sz="2124" b="1" noProof="0" dirty="0">
                <a:solidFill>
                  <a:srgbClr val="FFFFFF"/>
                </a:solidFill>
                <a:latin typeface="Public Sans"/>
                <a:ea typeface="Public Sans"/>
                <a:cs typeface="Public Sans"/>
                <a:sym typeface="Public Sans"/>
              </a:rPr>
              <a:t>Puerto Napo</a:t>
            </a:r>
          </a:p>
        </p:txBody>
      </p:sp>
      <p:sp>
        <p:nvSpPr>
          <p:cNvPr id="167" name="TextBox 58">
            <a:extLst>
              <a:ext uri="{FF2B5EF4-FFF2-40B4-BE49-F238E27FC236}">
                <a16:creationId xmlns:a16="http://schemas.microsoft.com/office/drawing/2014/main" id="{CBE7A5E2-9445-26A5-BF8A-5C12305794B5}"/>
              </a:ext>
            </a:extLst>
          </p:cNvPr>
          <p:cNvSpPr txBox="1"/>
          <p:nvPr/>
        </p:nvSpPr>
        <p:spPr>
          <a:xfrm>
            <a:off x="10504555" y="2226667"/>
            <a:ext cx="2429727" cy="351122"/>
          </a:xfrm>
          <a:prstGeom prst="rect">
            <a:avLst/>
          </a:prstGeom>
        </p:spPr>
        <p:txBody>
          <a:bodyPr lIns="0" tIns="0" rIns="0" bIns="0" rtlCol="0" anchor="t">
            <a:spAutoFit/>
          </a:bodyPr>
          <a:lstStyle/>
          <a:p>
            <a:pPr algn="ctr">
              <a:lnSpc>
                <a:spcPts val="2974"/>
              </a:lnSpc>
            </a:pPr>
            <a:r>
              <a:rPr lang="es-EC" sz="2124" b="1" noProof="0" dirty="0" err="1">
                <a:solidFill>
                  <a:srgbClr val="FFFFFF"/>
                </a:solidFill>
                <a:latin typeface="Public Sans"/>
                <a:ea typeface="Public Sans"/>
                <a:cs typeface="Public Sans"/>
                <a:sym typeface="Public Sans"/>
              </a:rPr>
              <a:t>Tálag</a:t>
            </a:r>
            <a:endParaRPr lang="es-EC" sz="2124" b="1" noProof="0" dirty="0">
              <a:solidFill>
                <a:srgbClr val="FFFFFF"/>
              </a:solidFill>
              <a:latin typeface="Public Sans"/>
              <a:ea typeface="Public Sans"/>
              <a:cs typeface="Public Sans"/>
              <a:sym typeface="Public Sans"/>
            </a:endParaRPr>
          </a:p>
        </p:txBody>
      </p:sp>
      <p:sp>
        <p:nvSpPr>
          <p:cNvPr id="168" name="TextBox 59">
            <a:extLst>
              <a:ext uri="{FF2B5EF4-FFF2-40B4-BE49-F238E27FC236}">
                <a16:creationId xmlns:a16="http://schemas.microsoft.com/office/drawing/2014/main" id="{5D73F3CA-F3BC-C60B-D555-6D2F7C80206E}"/>
              </a:ext>
            </a:extLst>
          </p:cNvPr>
          <p:cNvSpPr txBox="1"/>
          <p:nvPr/>
        </p:nvSpPr>
        <p:spPr>
          <a:xfrm>
            <a:off x="12356719" y="2226667"/>
            <a:ext cx="2429727" cy="351122"/>
          </a:xfrm>
          <a:prstGeom prst="rect">
            <a:avLst/>
          </a:prstGeom>
        </p:spPr>
        <p:txBody>
          <a:bodyPr lIns="0" tIns="0" rIns="0" bIns="0" rtlCol="0" anchor="t">
            <a:spAutoFit/>
          </a:bodyPr>
          <a:lstStyle/>
          <a:p>
            <a:pPr algn="ctr">
              <a:lnSpc>
                <a:spcPts val="2974"/>
              </a:lnSpc>
            </a:pPr>
            <a:r>
              <a:rPr lang="es-EC" sz="2124" b="1" noProof="0" dirty="0">
                <a:solidFill>
                  <a:srgbClr val="FFFFFF"/>
                </a:solidFill>
                <a:latin typeface="Public Sans"/>
                <a:ea typeface="Public Sans"/>
                <a:cs typeface="Public Sans"/>
                <a:sym typeface="Public Sans"/>
              </a:rPr>
              <a:t>S.P de </a:t>
            </a:r>
            <a:r>
              <a:rPr lang="es-EC" sz="2124" b="1" noProof="0" dirty="0" err="1">
                <a:solidFill>
                  <a:srgbClr val="FFFFFF"/>
                </a:solidFill>
                <a:latin typeface="Public Sans"/>
                <a:ea typeface="Public Sans"/>
                <a:cs typeface="Public Sans"/>
                <a:sym typeface="Public Sans"/>
              </a:rPr>
              <a:t>Ushpayacu</a:t>
            </a:r>
            <a:endParaRPr lang="es-EC" sz="2124" b="1" noProof="0" dirty="0">
              <a:solidFill>
                <a:srgbClr val="FFFFFF"/>
              </a:solidFill>
              <a:latin typeface="Public Sans"/>
              <a:ea typeface="Public Sans"/>
              <a:cs typeface="Public Sans"/>
              <a:sym typeface="Public Sans"/>
            </a:endParaRPr>
          </a:p>
        </p:txBody>
      </p:sp>
      <p:sp>
        <p:nvSpPr>
          <p:cNvPr id="169" name="TextBox 60">
            <a:extLst>
              <a:ext uri="{FF2B5EF4-FFF2-40B4-BE49-F238E27FC236}">
                <a16:creationId xmlns:a16="http://schemas.microsoft.com/office/drawing/2014/main" id="{4E48366C-7CCB-72E1-EE4D-BDA794CCD3F0}"/>
              </a:ext>
            </a:extLst>
          </p:cNvPr>
          <p:cNvSpPr txBox="1"/>
          <p:nvPr/>
        </p:nvSpPr>
        <p:spPr>
          <a:xfrm>
            <a:off x="14203038" y="2226667"/>
            <a:ext cx="2429727" cy="351122"/>
          </a:xfrm>
          <a:prstGeom prst="rect">
            <a:avLst/>
          </a:prstGeom>
        </p:spPr>
        <p:txBody>
          <a:bodyPr lIns="0" tIns="0" rIns="0" bIns="0" rtlCol="0" anchor="t">
            <a:spAutoFit/>
          </a:bodyPr>
          <a:lstStyle/>
          <a:p>
            <a:pPr algn="ctr">
              <a:lnSpc>
                <a:spcPts val="2974"/>
              </a:lnSpc>
            </a:pPr>
            <a:r>
              <a:rPr lang="es-EC" sz="2124" b="1" noProof="0" dirty="0">
                <a:solidFill>
                  <a:srgbClr val="FFFFFF"/>
                </a:solidFill>
                <a:latin typeface="Public Sans"/>
                <a:ea typeface="Public Sans"/>
                <a:cs typeface="Public Sans"/>
                <a:sym typeface="Public Sans"/>
              </a:rPr>
              <a:t>Cotundo</a:t>
            </a:r>
          </a:p>
        </p:txBody>
      </p:sp>
      <p:sp>
        <p:nvSpPr>
          <p:cNvPr id="170" name="TextBox 61">
            <a:extLst>
              <a:ext uri="{FF2B5EF4-FFF2-40B4-BE49-F238E27FC236}">
                <a16:creationId xmlns:a16="http://schemas.microsoft.com/office/drawing/2014/main" id="{E770D38D-4DA6-E4C4-10DD-C032BB8E7F94}"/>
              </a:ext>
            </a:extLst>
          </p:cNvPr>
          <p:cNvSpPr txBox="1"/>
          <p:nvPr/>
        </p:nvSpPr>
        <p:spPr>
          <a:xfrm>
            <a:off x="15977071" y="2226667"/>
            <a:ext cx="2429727" cy="351122"/>
          </a:xfrm>
          <a:prstGeom prst="rect">
            <a:avLst/>
          </a:prstGeom>
        </p:spPr>
        <p:txBody>
          <a:bodyPr lIns="0" tIns="0" rIns="0" bIns="0" rtlCol="0" anchor="t">
            <a:spAutoFit/>
          </a:bodyPr>
          <a:lstStyle/>
          <a:p>
            <a:pPr algn="ctr">
              <a:lnSpc>
                <a:spcPts val="2974"/>
              </a:lnSpc>
            </a:pPr>
            <a:r>
              <a:rPr lang="es-EC" sz="2124" noProof="0" dirty="0" err="1">
                <a:solidFill>
                  <a:srgbClr val="FFFFFF"/>
                </a:solidFill>
                <a:latin typeface="Public Sans"/>
                <a:ea typeface="Public Sans"/>
                <a:cs typeface="Public Sans"/>
                <a:sym typeface="Public Sans"/>
              </a:rPr>
              <a:t>Hatun</a:t>
            </a:r>
            <a:r>
              <a:rPr lang="es-EC" sz="2124" noProof="0" dirty="0">
                <a:solidFill>
                  <a:srgbClr val="FFFFFF"/>
                </a:solidFill>
                <a:latin typeface="Public Sans"/>
                <a:ea typeface="Public Sans"/>
                <a:cs typeface="Public Sans"/>
                <a:sym typeface="Public Sans"/>
              </a:rPr>
              <a:t> </a:t>
            </a:r>
            <a:r>
              <a:rPr lang="es-EC" sz="2124" b="1" noProof="0" dirty="0" err="1">
                <a:solidFill>
                  <a:srgbClr val="FFFFFF"/>
                </a:solidFill>
                <a:latin typeface="Public Sans"/>
                <a:ea typeface="Public Sans"/>
                <a:cs typeface="Public Sans"/>
                <a:sym typeface="Public Sans"/>
              </a:rPr>
              <a:t>Sumaku</a:t>
            </a:r>
            <a:endParaRPr lang="es-EC" sz="2124" b="1" noProof="0" dirty="0">
              <a:solidFill>
                <a:srgbClr val="FFFFFF"/>
              </a:solidFill>
              <a:latin typeface="Public Sans"/>
              <a:ea typeface="Public Sans"/>
              <a:cs typeface="Public Sans"/>
              <a:sym typeface="Public Sans"/>
            </a:endParaRPr>
          </a:p>
        </p:txBody>
      </p:sp>
      <p:grpSp>
        <p:nvGrpSpPr>
          <p:cNvPr id="171" name="Group 14">
            <a:extLst>
              <a:ext uri="{FF2B5EF4-FFF2-40B4-BE49-F238E27FC236}">
                <a16:creationId xmlns:a16="http://schemas.microsoft.com/office/drawing/2014/main" id="{BBC1CDA9-8D71-143C-1393-7B94178A3DC6}"/>
              </a:ext>
            </a:extLst>
          </p:cNvPr>
          <p:cNvGrpSpPr>
            <a:grpSpLocks noChangeAspect="1"/>
          </p:cNvGrpSpPr>
          <p:nvPr/>
        </p:nvGrpSpPr>
        <p:grpSpPr>
          <a:xfrm>
            <a:off x="10977888" y="5645078"/>
            <a:ext cx="1680714" cy="1680708"/>
            <a:chOff x="0" y="0"/>
            <a:chExt cx="6350000" cy="6349975"/>
          </a:xfrm>
        </p:grpSpPr>
        <p:sp>
          <p:nvSpPr>
            <p:cNvPr id="172" name="Freeform 15">
              <a:extLst>
                <a:ext uri="{FF2B5EF4-FFF2-40B4-BE49-F238E27FC236}">
                  <a16:creationId xmlns:a16="http://schemas.microsoft.com/office/drawing/2014/main" id="{5DDA61FA-601D-8C27-2CC5-772FC1885221}"/>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3"/>
              <a:stretch>
                <a:fillRect t="-61111" b="-61111"/>
              </a:stretch>
            </a:blipFill>
          </p:spPr>
          <p:txBody>
            <a:bodyPr/>
            <a:lstStyle/>
            <a:p>
              <a:endParaRPr lang="es-EC" noProof="0" dirty="0"/>
            </a:p>
          </p:txBody>
        </p:sp>
      </p:grpSp>
      <p:pic>
        <p:nvPicPr>
          <p:cNvPr id="177" name="Imagen 176" descr="Dibujo con letras blancas&#10;&#10;El contenido generado por IA puede ser incorrecto.">
            <a:extLst>
              <a:ext uri="{FF2B5EF4-FFF2-40B4-BE49-F238E27FC236}">
                <a16:creationId xmlns:a16="http://schemas.microsoft.com/office/drawing/2014/main" id="{27DCF79F-E2D6-85AB-DE16-55F5A04C5343}"/>
              </a:ext>
            </a:extLst>
          </p:cNvPr>
          <p:cNvPicPr>
            <a:picLocks noChangeAspect="1"/>
          </p:cNvPicPr>
          <p:nvPr/>
        </p:nvPicPr>
        <p:blipFill>
          <a:blip r:embed="rId24">
            <a:extLst>
              <a:ext uri="{28A0092B-C50C-407E-A947-70E740481C1C}">
                <a14:useLocalDpi xmlns:a14="http://schemas.microsoft.com/office/drawing/2010/main" val="0"/>
              </a:ext>
            </a:extLst>
          </a:blip>
          <a:srcRect t="3140"/>
          <a:stretch>
            <a:fillRect/>
          </a:stretch>
        </p:blipFill>
        <p:spPr>
          <a:xfrm>
            <a:off x="6704" y="405153"/>
            <a:ext cx="3320242" cy="1093639"/>
          </a:xfrm>
          <a:prstGeom prst="rect">
            <a:avLst/>
          </a:prstGeom>
        </p:spPr>
      </p:pic>
      <p:pic>
        <p:nvPicPr>
          <p:cNvPr id="2" name="Imagen 1">
            <a:extLst>
              <a:ext uri="{FF2B5EF4-FFF2-40B4-BE49-F238E27FC236}">
                <a16:creationId xmlns:a16="http://schemas.microsoft.com/office/drawing/2014/main" id="{1316798D-1497-E385-3731-D86F259EB974}"/>
              </a:ext>
            </a:extLst>
          </p:cNvPr>
          <p:cNvPicPr>
            <a:picLocks noChangeAspect="1"/>
          </p:cNvPicPr>
          <p:nvPr/>
        </p:nvPicPr>
        <p:blipFill>
          <a:blip r:embed="rId25">
            <a:extLst>
              <a:ext uri="{28A0092B-C50C-407E-A947-70E740481C1C}">
                <a14:useLocalDpi xmlns:a14="http://schemas.microsoft.com/office/drawing/2010/main" val="0"/>
              </a:ext>
            </a:extLst>
          </a:blip>
          <a:srcRect l="21022" t="20833" r="22160" b="20833"/>
          <a:stretch>
            <a:fillRect/>
          </a:stretch>
        </p:blipFill>
        <p:spPr>
          <a:xfrm>
            <a:off x="7162800" y="7923565"/>
            <a:ext cx="4218214" cy="2362200"/>
          </a:xfrm>
          <a:prstGeom prst="rect">
            <a:avLst/>
          </a:prstGeom>
        </p:spPr>
      </p:pic>
      <p:sp>
        <p:nvSpPr>
          <p:cNvPr id="4" name="TextBox 56">
            <a:extLst>
              <a:ext uri="{FF2B5EF4-FFF2-40B4-BE49-F238E27FC236}">
                <a16:creationId xmlns:a16="http://schemas.microsoft.com/office/drawing/2014/main" id="{8E4691AE-CEA0-D139-A1E4-8D22C55A88BF}"/>
              </a:ext>
            </a:extLst>
          </p:cNvPr>
          <p:cNvSpPr txBox="1"/>
          <p:nvPr/>
        </p:nvSpPr>
        <p:spPr>
          <a:xfrm>
            <a:off x="7064139" y="1773161"/>
            <a:ext cx="2429727" cy="351122"/>
          </a:xfrm>
          <a:prstGeom prst="rect">
            <a:avLst/>
          </a:prstGeom>
        </p:spPr>
        <p:txBody>
          <a:bodyPr lIns="0" tIns="0" rIns="0" bIns="0" rtlCol="0" anchor="t">
            <a:spAutoFit/>
          </a:bodyPr>
          <a:lstStyle/>
          <a:p>
            <a:pPr algn="ctr">
              <a:lnSpc>
                <a:spcPts val="2974"/>
              </a:lnSpc>
            </a:pPr>
            <a:r>
              <a:rPr lang="es-EC" sz="2124" b="1" noProof="0" dirty="0">
                <a:solidFill>
                  <a:srgbClr val="FFFFFF"/>
                </a:solidFill>
                <a:latin typeface="Public Sans"/>
                <a:ea typeface="Public Sans"/>
                <a:cs typeface="Public Sans"/>
                <a:sym typeface="Public Sans"/>
              </a:rPr>
              <a:t>PARTE BAJA</a:t>
            </a:r>
          </a:p>
        </p:txBody>
      </p:sp>
      <p:sp>
        <p:nvSpPr>
          <p:cNvPr id="5" name="TextBox 56">
            <a:extLst>
              <a:ext uri="{FF2B5EF4-FFF2-40B4-BE49-F238E27FC236}">
                <a16:creationId xmlns:a16="http://schemas.microsoft.com/office/drawing/2014/main" id="{91EA7D22-1E61-0073-F58A-EAFC337CE8A7}"/>
              </a:ext>
            </a:extLst>
          </p:cNvPr>
          <p:cNvSpPr txBox="1"/>
          <p:nvPr/>
        </p:nvSpPr>
        <p:spPr>
          <a:xfrm>
            <a:off x="7094872" y="5078615"/>
            <a:ext cx="2429727" cy="351122"/>
          </a:xfrm>
          <a:prstGeom prst="rect">
            <a:avLst/>
          </a:prstGeom>
        </p:spPr>
        <p:txBody>
          <a:bodyPr lIns="0" tIns="0" rIns="0" bIns="0" rtlCol="0" anchor="t">
            <a:spAutoFit/>
          </a:bodyPr>
          <a:lstStyle/>
          <a:p>
            <a:pPr algn="ctr">
              <a:lnSpc>
                <a:spcPts val="2974"/>
              </a:lnSpc>
            </a:pPr>
            <a:r>
              <a:rPr lang="es-EC" sz="2124" b="1" noProof="0" dirty="0">
                <a:solidFill>
                  <a:srgbClr val="FFFFFF"/>
                </a:solidFill>
                <a:latin typeface="Public Sans"/>
                <a:ea typeface="Public Sans"/>
                <a:cs typeface="Public Sans"/>
                <a:sym typeface="Public Sans"/>
              </a:rPr>
              <a:t>PARTE ALTA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E35FB-B7A4-3420-88CC-2B92CFF58F71}"/>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DF67D290-C038-2775-C415-93D5CEC56AD8}"/>
              </a:ext>
            </a:extLst>
          </p:cNvPr>
          <p:cNvSpPr txBox="1"/>
          <p:nvPr/>
        </p:nvSpPr>
        <p:spPr>
          <a:xfrm>
            <a:off x="76200" y="4218757"/>
            <a:ext cx="16230600" cy="1384995"/>
          </a:xfrm>
          <a:prstGeom prst="rect">
            <a:avLst/>
          </a:prstGeom>
        </p:spPr>
        <p:txBody>
          <a:bodyPr wrap="square" lIns="0" tIns="0" rIns="0" bIns="0" rtlCol="0" anchor="t">
            <a:spAutoFit/>
          </a:bodyPr>
          <a:lstStyle/>
          <a:p>
            <a:pPr marL="0" lvl="0" indent="0" algn="l">
              <a:lnSpc>
                <a:spcPts val="10800"/>
              </a:lnSpc>
              <a:spcBef>
                <a:spcPct val="0"/>
              </a:spcBef>
            </a:pPr>
            <a:r>
              <a:rPr lang="es-EC" sz="9000" b="1" u="none" noProof="0" dirty="0">
                <a:solidFill>
                  <a:srgbClr val="052896"/>
                </a:solidFill>
                <a:latin typeface="Decalotype Bold"/>
                <a:ea typeface="Decalotype Bold"/>
                <a:cs typeface="Decalotype Bold"/>
                <a:sym typeface="Decalotype Bold"/>
              </a:rPr>
              <a:t>             </a:t>
            </a:r>
            <a:r>
              <a:rPr lang="es-EC" sz="9000" b="1" noProof="0" dirty="0">
                <a:solidFill>
                  <a:srgbClr val="052896"/>
                </a:solidFill>
                <a:latin typeface="Decalotype Bold"/>
                <a:sym typeface="Decalotype Bold"/>
              </a:rPr>
              <a:t>ESTRUCTURA INSTITUCIONAL</a:t>
            </a:r>
          </a:p>
        </p:txBody>
      </p:sp>
      <p:sp>
        <p:nvSpPr>
          <p:cNvPr id="11" name="Freeform 27">
            <a:extLst>
              <a:ext uri="{FF2B5EF4-FFF2-40B4-BE49-F238E27FC236}">
                <a16:creationId xmlns:a16="http://schemas.microsoft.com/office/drawing/2014/main" id="{8B7C2F45-5A58-6597-3913-0AFBDEB09B94}"/>
              </a:ext>
            </a:extLst>
          </p:cNvPr>
          <p:cNvSpPr/>
          <p:nvPr/>
        </p:nvSpPr>
        <p:spPr>
          <a:xfrm>
            <a:off x="0" y="9644380"/>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2" name="Freeform 28">
            <a:extLst>
              <a:ext uri="{FF2B5EF4-FFF2-40B4-BE49-F238E27FC236}">
                <a16:creationId xmlns:a16="http://schemas.microsoft.com/office/drawing/2014/main" id="{87A4237E-6E43-3096-CA8A-3F7EE7A5BE73}"/>
              </a:ext>
            </a:extLst>
          </p:cNvPr>
          <p:cNvSpPr/>
          <p:nvPr/>
        </p:nvSpPr>
        <p:spPr>
          <a:xfrm>
            <a:off x="7795496" y="9644236"/>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13" name="Freeform 29">
            <a:extLst>
              <a:ext uri="{FF2B5EF4-FFF2-40B4-BE49-F238E27FC236}">
                <a16:creationId xmlns:a16="http://schemas.microsoft.com/office/drawing/2014/main" id="{E6A010CB-E00E-FFAF-B154-59E1033F0161}"/>
              </a:ext>
            </a:extLst>
          </p:cNvPr>
          <p:cNvSpPr/>
          <p:nvPr/>
        </p:nvSpPr>
        <p:spPr>
          <a:xfrm>
            <a:off x="10853594" y="9644095"/>
            <a:ext cx="7467602" cy="642476"/>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63296" t="-1501126" r="-92940" b="-87664"/>
            </a:stretch>
          </a:blipFill>
        </p:spPr>
        <p:txBody>
          <a:bodyPr/>
          <a:lstStyle/>
          <a:p>
            <a:endParaRPr lang="es-EC" noProof="0" dirty="0"/>
          </a:p>
        </p:txBody>
      </p:sp>
      <p:sp>
        <p:nvSpPr>
          <p:cNvPr id="3" name="Freeform 7">
            <a:extLst>
              <a:ext uri="{FF2B5EF4-FFF2-40B4-BE49-F238E27FC236}">
                <a16:creationId xmlns:a16="http://schemas.microsoft.com/office/drawing/2014/main" id="{A6581A7B-5C8C-0AF4-2419-1012854AC456}"/>
              </a:ext>
            </a:extLst>
          </p:cNvPr>
          <p:cNvSpPr/>
          <p:nvPr/>
        </p:nvSpPr>
        <p:spPr>
          <a:xfrm>
            <a:off x="0" y="0"/>
            <a:ext cx="7795496" cy="266700"/>
          </a:xfrm>
          <a:custGeom>
            <a:avLst/>
            <a:gdLst/>
            <a:ahLst/>
            <a:cxnLst/>
            <a:rect l="l" t="t" r="r" b="b"/>
            <a:pathLst>
              <a:path w="7795496" h="10287000">
                <a:moveTo>
                  <a:pt x="0" y="0"/>
                </a:moveTo>
                <a:lnTo>
                  <a:pt x="7795496" y="0"/>
                </a:lnTo>
                <a:lnTo>
                  <a:pt x="7795496" y="10287000"/>
                </a:lnTo>
                <a:lnTo>
                  <a:pt x="0" y="10287000"/>
                </a:lnTo>
                <a:lnTo>
                  <a:pt x="0" y="0"/>
                </a:lnTo>
                <a:close/>
              </a:path>
            </a:pathLst>
          </a:custGeom>
          <a:blipFill>
            <a:blip r:embed="rId2"/>
            <a:stretch>
              <a:fillRect l="-4036" t="19" r="-35147" b="-3968263"/>
            </a:stretch>
          </a:blipFill>
        </p:spPr>
        <p:txBody>
          <a:bodyPr/>
          <a:lstStyle/>
          <a:p>
            <a:endParaRPr lang="es-EC" noProof="0" dirty="0"/>
          </a:p>
        </p:txBody>
      </p:sp>
      <p:pic>
        <p:nvPicPr>
          <p:cNvPr id="5" name="Imagen 4" descr="Dibujo con letras blancas&#10;&#10;El contenido generado por IA puede ser incorrecto.">
            <a:extLst>
              <a:ext uri="{FF2B5EF4-FFF2-40B4-BE49-F238E27FC236}">
                <a16:creationId xmlns:a16="http://schemas.microsoft.com/office/drawing/2014/main" id="{D9985B2A-D8F1-545C-2DDB-DCA774FDFAE9}"/>
              </a:ext>
            </a:extLst>
          </p:cNvPr>
          <p:cNvPicPr>
            <a:picLocks noChangeAspect="1"/>
          </p:cNvPicPr>
          <p:nvPr/>
        </p:nvPicPr>
        <p:blipFill>
          <a:blip r:embed="rId3">
            <a:extLst>
              <a:ext uri="{28A0092B-C50C-407E-A947-70E740481C1C}">
                <a14:useLocalDpi xmlns:a14="http://schemas.microsoft.com/office/drawing/2010/main" val="0"/>
              </a:ext>
            </a:extLst>
          </a:blip>
          <a:srcRect t="3140"/>
          <a:stretch>
            <a:fillRect/>
          </a:stretch>
        </p:blipFill>
        <p:spPr>
          <a:xfrm>
            <a:off x="7592781" y="8471920"/>
            <a:ext cx="3463528" cy="1184590"/>
          </a:xfrm>
          <a:prstGeom prst="rect">
            <a:avLst/>
          </a:prstGeom>
        </p:spPr>
      </p:pic>
      <p:pic>
        <p:nvPicPr>
          <p:cNvPr id="2" name="Imagen 1">
            <a:extLst>
              <a:ext uri="{FF2B5EF4-FFF2-40B4-BE49-F238E27FC236}">
                <a16:creationId xmlns:a16="http://schemas.microsoft.com/office/drawing/2014/main" id="{E7D52AA9-5F23-7E9B-0979-B8DE50918EAE}"/>
              </a:ext>
            </a:extLst>
          </p:cNvPr>
          <p:cNvPicPr>
            <a:picLocks noChangeAspect="1"/>
          </p:cNvPicPr>
          <p:nvPr/>
        </p:nvPicPr>
        <p:blipFill>
          <a:blip r:embed="rId4">
            <a:extLst>
              <a:ext uri="{28A0092B-C50C-407E-A947-70E740481C1C}">
                <a14:useLocalDpi xmlns:a14="http://schemas.microsoft.com/office/drawing/2010/main" val="0"/>
              </a:ext>
            </a:extLst>
          </a:blip>
          <a:srcRect l="21022" t="20833" r="22160" b="20833"/>
          <a:stretch>
            <a:fillRect/>
          </a:stretch>
        </p:blipFill>
        <p:spPr>
          <a:xfrm>
            <a:off x="14352850" y="0"/>
            <a:ext cx="3907899" cy="2188424"/>
          </a:xfrm>
          <a:prstGeom prst="rect">
            <a:avLst/>
          </a:prstGeom>
        </p:spPr>
      </p:pic>
    </p:spTree>
    <p:extLst>
      <p:ext uri="{BB962C8B-B14F-4D97-AF65-F5344CB8AC3E}">
        <p14:creationId xmlns:p14="http://schemas.microsoft.com/office/powerpoint/2010/main" val="714562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DFC"/>
        </a:solidFill>
        <a:effectLst/>
      </p:bgPr>
    </p:bg>
    <p:spTree>
      <p:nvGrpSpPr>
        <p:cNvPr id="1" name=""/>
        <p:cNvGrpSpPr/>
        <p:nvPr/>
      </p:nvGrpSpPr>
      <p:grpSpPr>
        <a:xfrm>
          <a:off x="0" y="0"/>
          <a:ext cx="0" cy="0"/>
          <a:chOff x="0" y="0"/>
          <a:chExt cx="0" cy="0"/>
        </a:xfrm>
      </p:grpSpPr>
      <p:sp>
        <p:nvSpPr>
          <p:cNvPr id="15" name="TextBox 15"/>
          <p:cNvSpPr txBox="1"/>
          <p:nvPr/>
        </p:nvSpPr>
        <p:spPr>
          <a:xfrm>
            <a:off x="-2971800" y="831272"/>
            <a:ext cx="13296323" cy="1136337"/>
          </a:xfrm>
          <a:prstGeom prst="rect">
            <a:avLst/>
          </a:prstGeom>
        </p:spPr>
        <p:txBody>
          <a:bodyPr lIns="0" tIns="0" rIns="0" bIns="0" rtlCol="0" anchor="t">
            <a:spAutoFit/>
          </a:bodyPr>
          <a:lstStyle/>
          <a:p>
            <a:pPr marL="0" lvl="0" indent="0" algn="ctr">
              <a:lnSpc>
                <a:spcPts val="10710"/>
              </a:lnSpc>
              <a:spcBef>
                <a:spcPct val="0"/>
              </a:spcBef>
            </a:pPr>
            <a:r>
              <a:rPr lang="es-EC" sz="4400" b="1" noProof="0" dirty="0">
                <a:solidFill>
                  <a:srgbClr val="191919"/>
                </a:solidFill>
                <a:latin typeface="Decalotype Bold"/>
                <a:ea typeface="Decalotype Bold"/>
                <a:cs typeface="Decalotype Bold"/>
                <a:sym typeface="Decalotype Bold"/>
              </a:rPr>
              <a:t>DIRECTORIO INSTITUCIONAL</a:t>
            </a:r>
          </a:p>
        </p:txBody>
      </p:sp>
      <p:sp>
        <p:nvSpPr>
          <p:cNvPr id="25" name="Freeform 25"/>
          <p:cNvSpPr/>
          <p:nvPr/>
        </p:nvSpPr>
        <p:spPr>
          <a:xfrm>
            <a:off x="0" y="0"/>
            <a:ext cx="7795496" cy="554361"/>
          </a:xfrm>
          <a:custGeom>
            <a:avLst/>
            <a:gdLst/>
            <a:ahLst/>
            <a:cxnLst/>
            <a:rect l="l" t="t" r="r" b="b"/>
            <a:pathLst>
              <a:path w="7795496" h="554361">
                <a:moveTo>
                  <a:pt x="0" y="0"/>
                </a:moveTo>
                <a:lnTo>
                  <a:pt x="7795496" y="0"/>
                </a:lnTo>
                <a:lnTo>
                  <a:pt x="7795496" y="554361"/>
                </a:lnTo>
                <a:lnTo>
                  <a:pt x="0" y="554361"/>
                </a:lnTo>
                <a:lnTo>
                  <a:pt x="0" y="0"/>
                </a:lnTo>
                <a:close/>
              </a:path>
            </a:pathLst>
          </a:custGeom>
          <a:blipFill>
            <a:blip r:embed="rId2"/>
            <a:stretch>
              <a:fillRect l="-4034" r="-35149" b="-1857223"/>
            </a:stretch>
          </a:blipFill>
        </p:spPr>
        <p:txBody>
          <a:bodyPr/>
          <a:lstStyle/>
          <a:p>
            <a:endParaRPr lang="es-EC" noProof="0" dirty="0"/>
          </a:p>
        </p:txBody>
      </p:sp>
      <p:sp>
        <p:nvSpPr>
          <p:cNvPr id="27" name="Freeform 27"/>
          <p:cNvSpPr/>
          <p:nvPr/>
        </p:nvSpPr>
        <p:spPr>
          <a:xfrm>
            <a:off x="0" y="9644380"/>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28" name="Freeform 28"/>
          <p:cNvSpPr/>
          <p:nvPr/>
        </p:nvSpPr>
        <p:spPr>
          <a:xfrm>
            <a:off x="7795496" y="9644236"/>
            <a:ext cx="7795496" cy="642620"/>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4034" t="-1500790" r="-35149" b="-87622"/>
            </a:stretch>
          </a:blipFill>
        </p:spPr>
        <p:txBody>
          <a:bodyPr/>
          <a:lstStyle/>
          <a:p>
            <a:endParaRPr lang="es-EC" noProof="0" dirty="0"/>
          </a:p>
        </p:txBody>
      </p:sp>
      <p:sp>
        <p:nvSpPr>
          <p:cNvPr id="29" name="Freeform 29"/>
          <p:cNvSpPr/>
          <p:nvPr/>
        </p:nvSpPr>
        <p:spPr>
          <a:xfrm>
            <a:off x="10896600" y="9644380"/>
            <a:ext cx="7391400" cy="642476"/>
          </a:xfrm>
          <a:custGeom>
            <a:avLst/>
            <a:gdLst/>
            <a:ahLst/>
            <a:cxnLst/>
            <a:rect l="l" t="t" r="r" b="b"/>
            <a:pathLst>
              <a:path w="7795496" h="642620">
                <a:moveTo>
                  <a:pt x="0" y="0"/>
                </a:moveTo>
                <a:lnTo>
                  <a:pt x="7795496" y="0"/>
                </a:lnTo>
                <a:lnTo>
                  <a:pt x="7795496" y="642620"/>
                </a:lnTo>
                <a:lnTo>
                  <a:pt x="0" y="642620"/>
                </a:lnTo>
                <a:lnTo>
                  <a:pt x="0" y="0"/>
                </a:lnTo>
                <a:close/>
              </a:path>
            </a:pathLst>
          </a:custGeom>
          <a:blipFill>
            <a:blip r:embed="rId2"/>
            <a:stretch>
              <a:fillRect l="63296" t="-1501126" r="-92940" b="-87664"/>
            </a:stretch>
          </a:blipFill>
        </p:spPr>
        <p:txBody>
          <a:bodyPr/>
          <a:lstStyle/>
          <a:p>
            <a:endParaRPr lang="es-EC" noProof="0" dirty="0"/>
          </a:p>
        </p:txBody>
      </p:sp>
      <p:sp>
        <p:nvSpPr>
          <p:cNvPr id="30" name="TextBox 30"/>
          <p:cNvSpPr txBox="1"/>
          <p:nvPr/>
        </p:nvSpPr>
        <p:spPr>
          <a:xfrm>
            <a:off x="761999" y="2210305"/>
            <a:ext cx="5504777" cy="4478470"/>
          </a:xfrm>
          <a:prstGeom prst="rect">
            <a:avLst/>
          </a:prstGeom>
        </p:spPr>
        <p:txBody>
          <a:bodyPr wrap="square" lIns="0" tIns="0" rIns="0" bIns="0" rtlCol="0" anchor="t">
            <a:spAutoFit/>
          </a:bodyPr>
          <a:lstStyle/>
          <a:p>
            <a:pPr marL="0" lvl="1" indent="0" algn="just">
              <a:lnSpc>
                <a:spcPts val="3184"/>
              </a:lnSpc>
              <a:spcBef>
                <a:spcPct val="0"/>
              </a:spcBef>
            </a:pPr>
            <a:r>
              <a:rPr lang="es-EC" sz="2274" u="none" strike="noStrike" noProof="0" dirty="0">
                <a:solidFill>
                  <a:srgbClr val="191919"/>
                </a:solidFill>
                <a:latin typeface="Public Sans"/>
                <a:ea typeface="Public Sans"/>
                <a:cs typeface="Public Sans"/>
                <a:sym typeface="Public Sans"/>
              </a:rPr>
              <a:t>Para el cumplimiento de objetivos institucionales, programas, planes y proyectos el Conagopare Napo para el año 2025 cuenta con personal cualificado para atender los requerimientos y necesidades de las autoridades y funcionarios de los gobiernos parroquiales de la misma Institución.  Los mismos que se detalla a continuación: </a:t>
            </a:r>
          </a:p>
          <a:p>
            <a:pPr marL="0" lvl="1" indent="0" algn="just">
              <a:lnSpc>
                <a:spcPts val="3184"/>
              </a:lnSpc>
              <a:spcBef>
                <a:spcPct val="0"/>
              </a:spcBef>
            </a:pPr>
            <a:endParaRPr lang="es-EC" sz="2274" u="none" strike="noStrike" noProof="0" dirty="0">
              <a:solidFill>
                <a:srgbClr val="191919"/>
              </a:solidFill>
              <a:latin typeface="Public Sans"/>
              <a:ea typeface="Public Sans"/>
              <a:cs typeface="Public Sans"/>
              <a:sym typeface="Public Sans"/>
            </a:endParaRPr>
          </a:p>
        </p:txBody>
      </p:sp>
      <p:grpSp>
        <p:nvGrpSpPr>
          <p:cNvPr id="58" name="Group 2">
            <a:extLst>
              <a:ext uri="{FF2B5EF4-FFF2-40B4-BE49-F238E27FC236}">
                <a16:creationId xmlns:a16="http://schemas.microsoft.com/office/drawing/2014/main" id="{DAE8A296-DC9D-8B49-05EF-7EF936C91A7C}"/>
              </a:ext>
            </a:extLst>
          </p:cNvPr>
          <p:cNvGrpSpPr>
            <a:grpSpLocks noChangeAspect="1"/>
          </p:cNvGrpSpPr>
          <p:nvPr/>
        </p:nvGrpSpPr>
        <p:grpSpPr>
          <a:xfrm>
            <a:off x="10113448" y="3241579"/>
            <a:ext cx="1680714" cy="1680708"/>
            <a:chOff x="0" y="0"/>
            <a:chExt cx="6350000" cy="6349975"/>
          </a:xfrm>
        </p:grpSpPr>
        <p:sp>
          <p:nvSpPr>
            <p:cNvPr id="59" name="Freeform 3">
              <a:extLst>
                <a:ext uri="{FF2B5EF4-FFF2-40B4-BE49-F238E27FC236}">
                  <a16:creationId xmlns:a16="http://schemas.microsoft.com/office/drawing/2014/main" id="{9EEA844C-2EE4-0A26-9747-416B6FD37726}"/>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t="-1244" b="-27833"/>
              </a:stretch>
            </a:blipFill>
          </p:spPr>
          <p:txBody>
            <a:bodyPr/>
            <a:lstStyle/>
            <a:p>
              <a:endParaRPr lang="es-EC" noProof="0" dirty="0"/>
            </a:p>
          </p:txBody>
        </p:sp>
      </p:grpSp>
      <p:grpSp>
        <p:nvGrpSpPr>
          <p:cNvPr id="60" name="Group 4">
            <a:extLst>
              <a:ext uri="{FF2B5EF4-FFF2-40B4-BE49-F238E27FC236}">
                <a16:creationId xmlns:a16="http://schemas.microsoft.com/office/drawing/2014/main" id="{0BEE6B98-B970-7402-99DF-4A3A712CB13D}"/>
              </a:ext>
            </a:extLst>
          </p:cNvPr>
          <p:cNvGrpSpPr>
            <a:grpSpLocks noChangeAspect="1"/>
          </p:cNvGrpSpPr>
          <p:nvPr/>
        </p:nvGrpSpPr>
        <p:grpSpPr>
          <a:xfrm>
            <a:off x="10012530" y="121009"/>
            <a:ext cx="1680714" cy="1680708"/>
            <a:chOff x="0" y="0"/>
            <a:chExt cx="6350000" cy="6349975"/>
          </a:xfrm>
        </p:grpSpPr>
        <p:sp>
          <p:nvSpPr>
            <p:cNvPr id="61" name="Freeform 5">
              <a:extLst>
                <a:ext uri="{FF2B5EF4-FFF2-40B4-BE49-F238E27FC236}">
                  <a16:creationId xmlns:a16="http://schemas.microsoft.com/office/drawing/2014/main" id="{501A3979-AA4A-920D-7ED6-CEC24B8CF18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t="-61111" b="-61111"/>
              </a:stretch>
            </a:blipFill>
          </p:spPr>
          <p:txBody>
            <a:bodyPr/>
            <a:lstStyle/>
            <a:p>
              <a:endParaRPr lang="es-EC" noProof="0" dirty="0"/>
            </a:p>
          </p:txBody>
        </p:sp>
      </p:grpSp>
      <p:grpSp>
        <p:nvGrpSpPr>
          <p:cNvPr id="62" name="Group 6">
            <a:extLst>
              <a:ext uri="{FF2B5EF4-FFF2-40B4-BE49-F238E27FC236}">
                <a16:creationId xmlns:a16="http://schemas.microsoft.com/office/drawing/2014/main" id="{3FFAE65D-7D3D-AC83-5C42-20A97E4BA0D0}"/>
              </a:ext>
            </a:extLst>
          </p:cNvPr>
          <p:cNvGrpSpPr>
            <a:grpSpLocks noChangeAspect="1"/>
          </p:cNvGrpSpPr>
          <p:nvPr/>
        </p:nvGrpSpPr>
        <p:grpSpPr>
          <a:xfrm>
            <a:off x="6077406" y="6263885"/>
            <a:ext cx="1680714" cy="1680708"/>
            <a:chOff x="0" y="0"/>
            <a:chExt cx="6350000" cy="6349975"/>
          </a:xfrm>
        </p:grpSpPr>
        <p:sp>
          <p:nvSpPr>
            <p:cNvPr id="63" name="Freeform 7">
              <a:extLst>
                <a:ext uri="{FF2B5EF4-FFF2-40B4-BE49-F238E27FC236}">
                  <a16:creationId xmlns:a16="http://schemas.microsoft.com/office/drawing/2014/main" id="{89A8EF2E-F69D-AB2C-CE2A-2535F1E9BDC2}"/>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t="-7391" b="-7391"/>
              </a:stretch>
            </a:blipFill>
          </p:spPr>
          <p:txBody>
            <a:bodyPr/>
            <a:lstStyle/>
            <a:p>
              <a:endParaRPr lang="es-EC" noProof="0" dirty="0"/>
            </a:p>
          </p:txBody>
        </p:sp>
      </p:grpSp>
      <p:grpSp>
        <p:nvGrpSpPr>
          <p:cNvPr id="64" name="Group 8">
            <a:extLst>
              <a:ext uri="{FF2B5EF4-FFF2-40B4-BE49-F238E27FC236}">
                <a16:creationId xmlns:a16="http://schemas.microsoft.com/office/drawing/2014/main" id="{0120B3B1-A6AF-EA92-5E4C-6A1D032A713A}"/>
              </a:ext>
            </a:extLst>
          </p:cNvPr>
          <p:cNvGrpSpPr>
            <a:grpSpLocks noChangeAspect="1"/>
          </p:cNvGrpSpPr>
          <p:nvPr/>
        </p:nvGrpSpPr>
        <p:grpSpPr>
          <a:xfrm>
            <a:off x="10096850" y="6263885"/>
            <a:ext cx="1680714" cy="1680708"/>
            <a:chOff x="0" y="0"/>
            <a:chExt cx="6350000" cy="6349975"/>
          </a:xfrm>
        </p:grpSpPr>
        <p:sp>
          <p:nvSpPr>
            <p:cNvPr id="65" name="Freeform 9">
              <a:extLst>
                <a:ext uri="{FF2B5EF4-FFF2-40B4-BE49-F238E27FC236}">
                  <a16:creationId xmlns:a16="http://schemas.microsoft.com/office/drawing/2014/main" id="{2BA78DB9-C4DE-5696-DCE6-65DEDC5026E1}"/>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t="-3636" b="-3636"/>
              </a:stretch>
            </a:blipFill>
          </p:spPr>
          <p:txBody>
            <a:bodyPr/>
            <a:lstStyle/>
            <a:p>
              <a:endParaRPr lang="es-EC" noProof="0" dirty="0"/>
            </a:p>
          </p:txBody>
        </p:sp>
      </p:grpSp>
      <p:grpSp>
        <p:nvGrpSpPr>
          <p:cNvPr id="66" name="Group 10">
            <a:extLst>
              <a:ext uri="{FF2B5EF4-FFF2-40B4-BE49-F238E27FC236}">
                <a16:creationId xmlns:a16="http://schemas.microsoft.com/office/drawing/2014/main" id="{A74CE2ED-406D-86BE-4A89-A0CAADAD49DE}"/>
              </a:ext>
            </a:extLst>
          </p:cNvPr>
          <p:cNvGrpSpPr>
            <a:grpSpLocks noChangeAspect="1"/>
          </p:cNvGrpSpPr>
          <p:nvPr/>
        </p:nvGrpSpPr>
        <p:grpSpPr>
          <a:xfrm>
            <a:off x="14501714" y="6263885"/>
            <a:ext cx="1680714" cy="1680708"/>
            <a:chOff x="0" y="0"/>
            <a:chExt cx="6350000" cy="6349975"/>
          </a:xfrm>
        </p:grpSpPr>
        <p:sp>
          <p:nvSpPr>
            <p:cNvPr id="67" name="Freeform 11">
              <a:extLst>
                <a:ext uri="{FF2B5EF4-FFF2-40B4-BE49-F238E27FC236}">
                  <a16:creationId xmlns:a16="http://schemas.microsoft.com/office/drawing/2014/main" id="{C3416825-DD24-DF49-23EB-2FB8AE9A57D1}"/>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t="-3900" b="-54124"/>
              </a:stretch>
            </a:blipFill>
          </p:spPr>
          <p:txBody>
            <a:bodyPr/>
            <a:lstStyle/>
            <a:p>
              <a:endParaRPr lang="es-EC" noProof="0" dirty="0"/>
            </a:p>
          </p:txBody>
        </p:sp>
      </p:grpSp>
      <p:grpSp>
        <p:nvGrpSpPr>
          <p:cNvPr id="68" name="Group 12">
            <a:extLst>
              <a:ext uri="{FF2B5EF4-FFF2-40B4-BE49-F238E27FC236}">
                <a16:creationId xmlns:a16="http://schemas.microsoft.com/office/drawing/2014/main" id="{A38EDFB6-2E8A-1FB1-28C7-A7E8BE78B99A}"/>
              </a:ext>
            </a:extLst>
          </p:cNvPr>
          <p:cNvGrpSpPr>
            <a:grpSpLocks noChangeAspect="1"/>
          </p:cNvGrpSpPr>
          <p:nvPr/>
        </p:nvGrpSpPr>
        <p:grpSpPr>
          <a:xfrm>
            <a:off x="14653798" y="1774289"/>
            <a:ext cx="1680714" cy="1680708"/>
            <a:chOff x="0" y="0"/>
            <a:chExt cx="6350000" cy="6349975"/>
          </a:xfrm>
        </p:grpSpPr>
        <p:sp>
          <p:nvSpPr>
            <p:cNvPr id="69" name="Freeform 13">
              <a:extLst>
                <a:ext uri="{FF2B5EF4-FFF2-40B4-BE49-F238E27FC236}">
                  <a16:creationId xmlns:a16="http://schemas.microsoft.com/office/drawing/2014/main" id="{53821779-0F3C-D6CB-3240-AA94C59923CD}"/>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7886" r="-7886"/>
              </a:stretch>
            </a:blipFill>
          </p:spPr>
          <p:txBody>
            <a:bodyPr/>
            <a:lstStyle/>
            <a:p>
              <a:endParaRPr lang="es-EC" noProof="0" dirty="0"/>
            </a:p>
          </p:txBody>
        </p:sp>
      </p:grpSp>
      <p:sp>
        <p:nvSpPr>
          <p:cNvPr id="70" name="TextBox 14">
            <a:extLst>
              <a:ext uri="{FF2B5EF4-FFF2-40B4-BE49-F238E27FC236}">
                <a16:creationId xmlns:a16="http://schemas.microsoft.com/office/drawing/2014/main" id="{73BF0015-0050-9343-29F6-9CFB30A03AC2}"/>
              </a:ext>
            </a:extLst>
          </p:cNvPr>
          <p:cNvSpPr txBox="1"/>
          <p:nvPr/>
        </p:nvSpPr>
        <p:spPr>
          <a:xfrm>
            <a:off x="8961653" y="1867994"/>
            <a:ext cx="3721698" cy="736600"/>
          </a:xfrm>
          <a:prstGeom prst="rect">
            <a:avLst/>
          </a:prstGeom>
        </p:spPr>
        <p:txBody>
          <a:bodyPr lIns="0" tIns="0" rIns="0" bIns="0" rtlCol="0" anchor="t">
            <a:spAutoFit/>
          </a:bodyPr>
          <a:lstStyle/>
          <a:p>
            <a:pPr algn="ctr">
              <a:lnSpc>
                <a:spcPts val="2974"/>
              </a:lnSpc>
            </a:pPr>
            <a:r>
              <a:rPr lang="es-EC" sz="2124" noProof="0" dirty="0" err="1">
                <a:latin typeface="Public Sans"/>
                <a:ea typeface="Public Sans"/>
                <a:cs typeface="Public Sans"/>
                <a:sym typeface="Public Sans"/>
              </a:rPr>
              <a:t>MsC</a:t>
            </a:r>
            <a:r>
              <a:rPr lang="es-EC" sz="2124" noProof="0" dirty="0">
                <a:latin typeface="Public Sans"/>
                <a:ea typeface="Public Sans"/>
                <a:cs typeface="Public Sans"/>
                <a:sym typeface="Public Sans"/>
              </a:rPr>
              <a:t>. Javier Vinueza</a:t>
            </a:r>
          </a:p>
          <a:p>
            <a:pPr algn="ctr">
              <a:lnSpc>
                <a:spcPts val="2974"/>
              </a:lnSpc>
            </a:pPr>
            <a:r>
              <a:rPr lang="es-EC" sz="2124" noProof="0" dirty="0">
                <a:latin typeface="Public Sans"/>
                <a:ea typeface="Public Sans"/>
                <a:cs typeface="Public Sans"/>
                <a:sym typeface="Public Sans"/>
              </a:rPr>
              <a:t>PRESIDENCIA PROVINCIAL</a:t>
            </a:r>
          </a:p>
        </p:txBody>
      </p:sp>
      <p:sp>
        <p:nvSpPr>
          <p:cNvPr id="78" name="TextBox 22">
            <a:extLst>
              <a:ext uri="{FF2B5EF4-FFF2-40B4-BE49-F238E27FC236}">
                <a16:creationId xmlns:a16="http://schemas.microsoft.com/office/drawing/2014/main" id="{4B175A01-C206-37AD-1CE5-58CA8CDC74C2}"/>
              </a:ext>
            </a:extLst>
          </p:cNvPr>
          <p:cNvSpPr txBox="1"/>
          <p:nvPr/>
        </p:nvSpPr>
        <p:spPr>
          <a:xfrm>
            <a:off x="13356111" y="3543625"/>
            <a:ext cx="4276088" cy="736600"/>
          </a:xfrm>
          <a:prstGeom prst="rect">
            <a:avLst/>
          </a:prstGeom>
        </p:spPr>
        <p:txBody>
          <a:bodyPr lIns="0" tIns="0" rIns="0" bIns="0" rtlCol="0" anchor="t">
            <a:spAutoFit/>
          </a:bodyPr>
          <a:lstStyle/>
          <a:p>
            <a:pPr algn="ctr">
              <a:lnSpc>
                <a:spcPts val="2974"/>
              </a:lnSpc>
            </a:pPr>
            <a:r>
              <a:rPr lang="es-EC" sz="2124" noProof="0" dirty="0">
                <a:latin typeface="Public Sans"/>
                <a:ea typeface="Public Sans"/>
                <a:cs typeface="Public Sans"/>
                <a:sym typeface="Public Sans"/>
              </a:rPr>
              <a:t>Sra. Maribel Cerda </a:t>
            </a:r>
          </a:p>
          <a:p>
            <a:pPr algn="ctr">
              <a:lnSpc>
                <a:spcPts val="2974"/>
              </a:lnSpc>
            </a:pPr>
            <a:r>
              <a:rPr lang="es-EC" sz="2124" noProof="0" dirty="0">
                <a:latin typeface="Public Sans"/>
                <a:ea typeface="Public Sans"/>
                <a:cs typeface="Public Sans"/>
                <a:sym typeface="Public Sans"/>
              </a:rPr>
              <a:t>VICEPRESIDENCIA PROVINCIAL</a:t>
            </a:r>
          </a:p>
        </p:txBody>
      </p:sp>
      <p:sp>
        <p:nvSpPr>
          <p:cNvPr id="79" name="TextBox 23">
            <a:extLst>
              <a:ext uri="{FF2B5EF4-FFF2-40B4-BE49-F238E27FC236}">
                <a16:creationId xmlns:a16="http://schemas.microsoft.com/office/drawing/2014/main" id="{8086BB15-3629-2BC6-950A-6EF7D7275E90}"/>
              </a:ext>
            </a:extLst>
          </p:cNvPr>
          <p:cNvSpPr txBox="1"/>
          <p:nvPr/>
        </p:nvSpPr>
        <p:spPr>
          <a:xfrm>
            <a:off x="8902286" y="4940316"/>
            <a:ext cx="3988627" cy="736600"/>
          </a:xfrm>
          <a:prstGeom prst="rect">
            <a:avLst/>
          </a:prstGeom>
        </p:spPr>
        <p:txBody>
          <a:bodyPr lIns="0" tIns="0" rIns="0" bIns="0" rtlCol="0" anchor="t">
            <a:spAutoFit/>
          </a:bodyPr>
          <a:lstStyle/>
          <a:p>
            <a:pPr algn="ctr">
              <a:lnSpc>
                <a:spcPts val="2974"/>
              </a:lnSpc>
            </a:pPr>
            <a:r>
              <a:rPr lang="es-EC" sz="2124" noProof="0" dirty="0">
                <a:latin typeface="Public Sans"/>
                <a:ea typeface="Public Sans"/>
                <a:cs typeface="Public Sans"/>
                <a:sym typeface="Public Sans"/>
              </a:rPr>
              <a:t>Arq. Liliana Carvajal </a:t>
            </a:r>
          </a:p>
          <a:p>
            <a:pPr algn="ctr">
              <a:lnSpc>
                <a:spcPts val="2974"/>
              </a:lnSpc>
            </a:pPr>
            <a:r>
              <a:rPr lang="es-EC" sz="2124" noProof="0" dirty="0">
                <a:latin typeface="Public Sans"/>
                <a:ea typeface="Public Sans"/>
                <a:cs typeface="Public Sans"/>
                <a:sym typeface="Public Sans"/>
              </a:rPr>
              <a:t>COORDINACIÓN PROVINCIAL</a:t>
            </a:r>
          </a:p>
        </p:txBody>
      </p:sp>
      <p:sp>
        <p:nvSpPr>
          <p:cNvPr id="80" name="TextBox 24">
            <a:extLst>
              <a:ext uri="{FF2B5EF4-FFF2-40B4-BE49-F238E27FC236}">
                <a16:creationId xmlns:a16="http://schemas.microsoft.com/office/drawing/2014/main" id="{FD86BB70-1FFB-3A89-85DD-BFE7A10C8876}"/>
              </a:ext>
            </a:extLst>
          </p:cNvPr>
          <p:cNvSpPr txBox="1"/>
          <p:nvPr/>
        </p:nvSpPr>
        <p:spPr>
          <a:xfrm>
            <a:off x="8990929" y="8116043"/>
            <a:ext cx="3988627" cy="1120563"/>
          </a:xfrm>
          <a:prstGeom prst="rect">
            <a:avLst/>
          </a:prstGeom>
        </p:spPr>
        <p:txBody>
          <a:bodyPr lIns="0" tIns="0" rIns="0" bIns="0" rtlCol="0" anchor="t">
            <a:spAutoFit/>
          </a:bodyPr>
          <a:lstStyle/>
          <a:p>
            <a:pPr algn="ctr">
              <a:lnSpc>
                <a:spcPts val="2974"/>
              </a:lnSpc>
            </a:pPr>
            <a:r>
              <a:rPr lang="es-EC" sz="2124" noProof="0" dirty="0">
                <a:latin typeface="Public Sans"/>
                <a:ea typeface="Public Sans"/>
                <a:cs typeface="Public Sans"/>
                <a:sym typeface="Public Sans"/>
              </a:rPr>
              <a:t>Ing. Xavier Sánchez </a:t>
            </a:r>
          </a:p>
          <a:p>
            <a:pPr algn="ctr">
              <a:lnSpc>
                <a:spcPts val="2974"/>
              </a:lnSpc>
            </a:pPr>
            <a:r>
              <a:rPr lang="es-EC" sz="2124" noProof="0" dirty="0">
                <a:latin typeface="Public Sans"/>
                <a:ea typeface="Public Sans"/>
                <a:cs typeface="Public Sans"/>
                <a:sym typeface="Public Sans"/>
              </a:rPr>
              <a:t>UNIDAD DE PLANIFICACIÓN Y PROYECTOS PROVINCIAL</a:t>
            </a:r>
          </a:p>
        </p:txBody>
      </p:sp>
      <p:sp>
        <p:nvSpPr>
          <p:cNvPr id="81" name="TextBox 25">
            <a:extLst>
              <a:ext uri="{FF2B5EF4-FFF2-40B4-BE49-F238E27FC236}">
                <a16:creationId xmlns:a16="http://schemas.microsoft.com/office/drawing/2014/main" id="{3A708DA4-83C8-67E5-9DF9-AC5C699E4F63}"/>
              </a:ext>
            </a:extLst>
          </p:cNvPr>
          <p:cNvSpPr txBox="1"/>
          <p:nvPr/>
        </p:nvSpPr>
        <p:spPr>
          <a:xfrm>
            <a:off x="13741145" y="8089055"/>
            <a:ext cx="3988627" cy="1120563"/>
          </a:xfrm>
          <a:prstGeom prst="rect">
            <a:avLst/>
          </a:prstGeom>
        </p:spPr>
        <p:txBody>
          <a:bodyPr lIns="0" tIns="0" rIns="0" bIns="0" rtlCol="0" anchor="t">
            <a:spAutoFit/>
          </a:bodyPr>
          <a:lstStyle/>
          <a:p>
            <a:pPr algn="ctr">
              <a:lnSpc>
                <a:spcPts val="2974"/>
              </a:lnSpc>
            </a:pPr>
            <a:r>
              <a:rPr lang="es-EC" sz="2124" noProof="0" dirty="0">
                <a:latin typeface="Public Sans"/>
                <a:ea typeface="Public Sans"/>
                <a:cs typeface="Public Sans"/>
                <a:sym typeface="Public Sans"/>
              </a:rPr>
              <a:t>Ab. </a:t>
            </a:r>
            <a:r>
              <a:rPr lang="es-EC" sz="2124" noProof="0" dirty="0" err="1">
                <a:latin typeface="Public Sans"/>
                <a:ea typeface="Public Sans"/>
                <a:cs typeface="Public Sans"/>
                <a:sym typeface="Public Sans"/>
              </a:rPr>
              <a:t>Nic</a:t>
            </a:r>
            <a:r>
              <a:rPr lang="es-EC" sz="2124" noProof="0" dirty="0">
                <a:latin typeface="Public Sans"/>
                <a:ea typeface="Public Sans"/>
                <a:cs typeface="Public Sans"/>
                <a:sym typeface="Public Sans"/>
              </a:rPr>
              <a:t> Duche</a:t>
            </a:r>
          </a:p>
          <a:p>
            <a:pPr algn="ctr">
              <a:lnSpc>
                <a:spcPts val="2974"/>
              </a:lnSpc>
            </a:pPr>
            <a:r>
              <a:rPr lang="es-EC" sz="2124" noProof="0" dirty="0">
                <a:latin typeface="Public Sans"/>
                <a:ea typeface="Public Sans"/>
                <a:cs typeface="Public Sans"/>
                <a:sym typeface="Public Sans"/>
              </a:rPr>
              <a:t>UNIDAD DE ASESORÍA JURÍDICA PROVINCIAL</a:t>
            </a:r>
          </a:p>
        </p:txBody>
      </p:sp>
      <p:sp>
        <p:nvSpPr>
          <p:cNvPr id="82" name="TextBox 26">
            <a:extLst>
              <a:ext uri="{FF2B5EF4-FFF2-40B4-BE49-F238E27FC236}">
                <a16:creationId xmlns:a16="http://schemas.microsoft.com/office/drawing/2014/main" id="{131235B9-11A6-E0A9-22CB-8C91A95AC21C}"/>
              </a:ext>
            </a:extLst>
          </p:cNvPr>
          <p:cNvSpPr txBox="1"/>
          <p:nvPr/>
        </p:nvSpPr>
        <p:spPr>
          <a:xfrm>
            <a:off x="4724400" y="8120181"/>
            <a:ext cx="3988627" cy="1505284"/>
          </a:xfrm>
          <a:prstGeom prst="rect">
            <a:avLst/>
          </a:prstGeom>
        </p:spPr>
        <p:txBody>
          <a:bodyPr lIns="0" tIns="0" rIns="0" bIns="0" rtlCol="0" anchor="t">
            <a:spAutoFit/>
          </a:bodyPr>
          <a:lstStyle/>
          <a:p>
            <a:pPr algn="ctr">
              <a:lnSpc>
                <a:spcPts val="2974"/>
              </a:lnSpc>
            </a:pPr>
            <a:r>
              <a:rPr lang="es-EC" sz="2124" noProof="0" dirty="0">
                <a:latin typeface="Public Sans"/>
                <a:ea typeface="Public Sans"/>
                <a:cs typeface="Public Sans"/>
                <a:sym typeface="Public Sans"/>
              </a:rPr>
              <a:t>Lic. Sonia Pantoja </a:t>
            </a:r>
          </a:p>
          <a:p>
            <a:pPr algn="ctr">
              <a:lnSpc>
                <a:spcPts val="2974"/>
              </a:lnSpc>
            </a:pPr>
            <a:r>
              <a:rPr lang="es-EC" sz="2124" noProof="0" dirty="0">
                <a:latin typeface="Public Sans"/>
                <a:ea typeface="Public Sans"/>
                <a:cs typeface="Public Sans"/>
                <a:sym typeface="Public Sans"/>
              </a:rPr>
              <a:t>UNIDAD ADMINISTRATIVA FINANCIERA Y RRHH PROVINCIAL</a:t>
            </a:r>
          </a:p>
        </p:txBody>
      </p:sp>
      <p:cxnSp>
        <p:nvCxnSpPr>
          <p:cNvPr id="86" name="Conector recto de flecha 85">
            <a:extLst>
              <a:ext uri="{FF2B5EF4-FFF2-40B4-BE49-F238E27FC236}">
                <a16:creationId xmlns:a16="http://schemas.microsoft.com/office/drawing/2014/main" id="{0869E558-0B3A-BF40-71E7-564ECEEC54BD}"/>
              </a:ext>
            </a:extLst>
          </p:cNvPr>
          <p:cNvCxnSpPr>
            <a:cxnSpLocks/>
          </p:cNvCxnSpPr>
          <p:nvPr/>
        </p:nvCxnSpPr>
        <p:spPr>
          <a:xfrm flipH="1">
            <a:off x="10970523" y="2569029"/>
            <a:ext cx="1" cy="58682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0" name="Conector recto 89">
            <a:extLst>
              <a:ext uri="{FF2B5EF4-FFF2-40B4-BE49-F238E27FC236}">
                <a16:creationId xmlns:a16="http://schemas.microsoft.com/office/drawing/2014/main" id="{22258FCB-3B0A-8936-BD8A-B70E1AE8D1C4}"/>
              </a:ext>
            </a:extLst>
          </p:cNvPr>
          <p:cNvCxnSpPr>
            <a:cxnSpLocks/>
          </p:cNvCxnSpPr>
          <p:nvPr/>
        </p:nvCxnSpPr>
        <p:spPr>
          <a:xfrm>
            <a:off x="6858000" y="5911736"/>
            <a:ext cx="8510575" cy="30492"/>
          </a:xfrm>
          <a:prstGeom prst="line">
            <a:avLst/>
          </a:prstGeom>
        </p:spPr>
        <p:style>
          <a:lnRef idx="3">
            <a:schemeClr val="dk1"/>
          </a:lnRef>
          <a:fillRef idx="0">
            <a:schemeClr val="dk1"/>
          </a:fillRef>
          <a:effectRef idx="2">
            <a:schemeClr val="dk1"/>
          </a:effectRef>
          <a:fontRef idx="minor">
            <a:schemeClr val="tx1"/>
          </a:fontRef>
        </p:style>
      </p:cxnSp>
      <p:cxnSp>
        <p:nvCxnSpPr>
          <p:cNvPr id="94" name="Conector recto de flecha 93">
            <a:extLst>
              <a:ext uri="{FF2B5EF4-FFF2-40B4-BE49-F238E27FC236}">
                <a16:creationId xmlns:a16="http://schemas.microsoft.com/office/drawing/2014/main" id="{ADED97CB-D878-2893-B937-7B81654B018F}"/>
              </a:ext>
            </a:extLst>
          </p:cNvPr>
          <p:cNvCxnSpPr>
            <a:cxnSpLocks/>
          </p:cNvCxnSpPr>
          <p:nvPr/>
        </p:nvCxnSpPr>
        <p:spPr>
          <a:xfrm flipH="1">
            <a:off x="6857999" y="5908701"/>
            <a:ext cx="1" cy="32906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9" name="Conector recto de flecha 98">
            <a:extLst>
              <a:ext uri="{FF2B5EF4-FFF2-40B4-BE49-F238E27FC236}">
                <a16:creationId xmlns:a16="http://schemas.microsoft.com/office/drawing/2014/main" id="{EAF1D8B2-4E0A-B791-AEFA-3685A5ADC997}"/>
              </a:ext>
            </a:extLst>
          </p:cNvPr>
          <p:cNvCxnSpPr>
            <a:cxnSpLocks/>
          </p:cNvCxnSpPr>
          <p:nvPr/>
        </p:nvCxnSpPr>
        <p:spPr>
          <a:xfrm>
            <a:off x="10970337" y="2766687"/>
            <a:ext cx="368346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2" name="Conector recto de flecha 101">
            <a:extLst>
              <a:ext uri="{FF2B5EF4-FFF2-40B4-BE49-F238E27FC236}">
                <a16:creationId xmlns:a16="http://schemas.microsoft.com/office/drawing/2014/main" id="{D23FDE61-E4A7-6B71-B3D6-FF2BA6F13A72}"/>
              </a:ext>
            </a:extLst>
          </p:cNvPr>
          <p:cNvCxnSpPr>
            <a:cxnSpLocks/>
          </p:cNvCxnSpPr>
          <p:nvPr/>
        </p:nvCxnSpPr>
        <p:spPr>
          <a:xfrm flipH="1">
            <a:off x="15368575" y="5939376"/>
            <a:ext cx="1" cy="32906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4" name="Conector recto de flecha 103">
            <a:extLst>
              <a:ext uri="{FF2B5EF4-FFF2-40B4-BE49-F238E27FC236}">
                <a16:creationId xmlns:a16="http://schemas.microsoft.com/office/drawing/2014/main" id="{B4176633-9EA2-7869-1224-F4513DB3DD65}"/>
              </a:ext>
            </a:extLst>
          </p:cNvPr>
          <p:cNvCxnSpPr>
            <a:cxnSpLocks/>
            <a:stCxn id="79" idx="2"/>
          </p:cNvCxnSpPr>
          <p:nvPr/>
        </p:nvCxnSpPr>
        <p:spPr>
          <a:xfrm flipH="1">
            <a:off x="10896598" y="5676916"/>
            <a:ext cx="2" cy="5991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06" name="Imagen 105" descr="Dibujo con letras blancas&#10;&#10;El contenido generado por IA puede ser incorrecto.">
            <a:extLst>
              <a:ext uri="{FF2B5EF4-FFF2-40B4-BE49-F238E27FC236}">
                <a16:creationId xmlns:a16="http://schemas.microsoft.com/office/drawing/2014/main" id="{8BBF8CDD-7666-1AC7-5887-3661CFD055A3}"/>
              </a:ext>
            </a:extLst>
          </p:cNvPr>
          <p:cNvPicPr>
            <a:picLocks noChangeAspect="1"/>
          </p:cNvPicPr>
          <p:nvPr/>
        </p:nvPicPr>
        <p:blipFill>
          <a:blip r:embed="rId9">
            <a:extLst>
              <a:ext uri="{28A0092B-C50C-407E-A947-70E740481C1C}">
                <a14:useLocalDpi xmlns:a14="http://schemas.microsoft.com/office/drawing/2010/main" val="0"/>
              </a:ext>
            </a:extLst>
          </a:blip>
          <a:srcRect t="3140"/>
          <a:stretch>
            <a:fillRect/>
          </a:stretch>
        </p:blipFill>
        <p:spPr>
          <a:xfrm>
            <a:off x="36250" y="8440875"/>
            <a:ext cx="3463528" cy="1184590"/>
          </a:xfrm>
          <a:prstGeom prst="rect">
            <a:avLst/>
          </a:prstGeom>
        </p:spPr>
      </p:pic>
      <p:pic>
        <p:nvPicPr>
          <p:cNvPr id="2" name="Imagen 1">
            <a:extLst>
              <a:ext uri="{FF2B5EF4-FFF2-40B4-BE49-F238E27FC236}">
                <a16:creationId xmlns:a16="http://schemas.microsoft.com/office/drawing/2014/main" id="{A464ADA6-EC16-217A-44B6-1DCD4FA61A3F}"/>
              </a:ext>
            </a:extLst>
          </p:cNvPr>
          <p:cNvPicPr>
            <a:picLocks noChangeAspect="1"/>
          </p:cNvPicPr>
          <p:nvPr/>
        </p:nvPicPr>
        <p:blipFill>
          <a:blip r:embed="rId10" cstate="print">
            <a:extLst>
              <a:ext uri="{28A0092B-C50C-407E-A947-70E740481C1C}">
                <a14:useLocalDpi xmlns:a14="http://schemas.microsoft.com/office/drawing/2010/main" val="0"/>
              </a:ext>
            </a:extLst>
          </a:blip>
          <a:srcRect l="21022" t="20833" r="22160" b="20833"/>
          <a:stretch>
            <a:fillRect/>
          </a:stretch>
        </p:blipFill>
        <p:spPr>
          <a:xfrm>
            <a:off x="15468600" y="21304"/>
            <a:ext cx="2731629" cy="152971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52896"/>
        </a:solidFill>
        <a:effectLst/>
      </p:bgPr>
    </p:bg>
    <p:spTree>
      <p:nvGrpSpPr>
        <p:cNvPr id="1" name=""/>
        <p:cNvGrpSpPr/>
        <p:nvPr/>
      </p:nvGrpSpPr>
      <p:grpSpPr>
        <a:xfrm>
          <a:off x="0" y="0"/>
          <a:ext cx="0" cy="0"/>
          <a:chOff x="0" y="0"/>
          <a:chExt cx="0" cy="0"/>
        </a:xfrm>
      </p:grpSpPr>
      <p:grpSp>
        <p:nvGrpSpPr>
          <p:cNvPr id="2" name="Group 2"/>
          <p:cNvGrpSpPr/>
          <p:nvPr/>
        </p:nvGrpSpPr>
        <p:grpSpPr>
          <a:xfrm>
            <a:off x="1676399" y="2400300"/>
            <a:ext cx="14131669" cy="7920361"/>
            <a:chOff x="780554" y="1623492"/>
            <a:chExt cx="11622483" cy="10560478"/>
          </a:xfrm>
        </p:grpSpPr>
        <p:sp>
          <p:nvSpPr>
            <p:cNvPr id="3" name="TextBox 3"/>
            <p:cNvSpPr txBox="1"/>
            <p:nvPr/>
          </p:nvSpPr>
          <p:spPr>
            <a:xfrm>
              <a:off x="780554" y="1623492"/>
              <a:ext cx="11622483" cy="1436292"/>
            </a:xfrm>
            <a:prstGeom prst="rect">
              <a:avLst/>
            </a:prstGeom>
          </p:spPr>
          <p:txBody>
            <a:bodyPr lIns="0" tIns="0" rIns="0" bIns="0" rtlCol="0" anchor="t">
              <a:spAutoFit/>
            </a:bodyPr>
            <a:lstStyle/>
            <a:p>
              <a:pPr marL="0" lvl="0" indent="0" algn="l">
                <a:lnSpc>
                  <a:spcPts val="8400"/>
                </a:lnSpc>
              </a:pPr>
              <a:r>
                <a:rPr lang="es-EC" sz="8800" b="1" u="none" noProof="0" dirty="0">
                  <a:solidFill>
                    <a:srgbClr val="FFFFFF"/>
                  </a:solidFill>
                  <a:latin typeface="Decalotype Bold"/>
                  <a:ea typeface="Decalotype Bold"/>
                  <a:cs typeface="Decalotype Bold"/>
                  <a:sym typeface="Decalotype Bold"/>
                </a:rPr>
                <a:t>Reseña Histórica</a:t>
              </a:r>
            </a:p>
          </p:txBody>
        </p:sp>
        <p:sp>
          <p:nvSpPr>
            <p:cNvPr id="4" name="TextBox 4"/>
            <p:cNvSpPr txBox="1"/>
            <p:nvPr/>
          </p:nvSpPr>
          <p:spPr>
            <a:xfrm>
              <a:off x="780554" y="3675062"/>
              <a:ext cx="11452796" cy="8508908"/>
            </a:xfrm>
            <a:prstGeom prst="rect">
              <a:avLst/>
            </a:prstGeom>
          </p:spPr>
          <p:txBody>
            <a:bodyPr wrap="square" lIns="0" tIns="0" rIns="0" bIns="0" rtlCol="0" anchor="t">
              <a:spAutoFit/>
            </a:bodyPr>
            <a:lstStyle/>
            <a:p>
              <a:pPr algn="just">
                <a:lnSpc>
                  <a:spcPts val="4160"/>
                </a:lnSpc>
                <a:spcBef>
                  <a:spcPct val="0"/>
                </a:spcBef>
              </a:pPr>
              <a:r>
                <a:rPr lang="es-EC" sz="4000" noProof="0" dirty="0">
                  <a:solidFill>
                    <a:srgbClr val="FFFFFF"/>
                  </a:solidFill>
                  <a:latin typeface="Public Sans"/>
                </a:rPr>
                <a:t>El Consejo Nacional de Gobiernos Parroquiales Rurales del Ecuador – NAPO, se creó mediante el Acuerdo 039 del 8 de febrero de 2002 del Ministerio de Gobierno, actual Ministerio del Interior y Gobiernos Autónomos Descentralizados.</a:t>
              </a:r>
            </a:p>
            <a:p>
              <a:pPr algn="just">
                <a:lnSpc>
                  <a:spcPts val="4160"/>
                </a:lnSpc>
                <a:spcBef>
                  <a:spcPct val="0"/>
                </a:spcBef>
              </a:pPr>
              <a:r>
                <a:rPr lang="es-EC" sz="4000" noProof="0" dirty="0">
                  <a:solidFill>
                    <a:srgbClr val="FFFFFF"/>
                  </a:solidFill>
                  <a:latin typeface="Public Sans"/>
                </a:rPr>
                <a:t>Mediante Asamblea General de 10 de agosto de 2011, se modificó la razón de Federación Provincial de Juntas Parroquiales Rurales de NAPO a Asociación Provincial de Gobiernos Parroquiales Rurales de NAPO.</a:t>
              </a:r>
            </a:p>
            <a:p>
              <a:pPr marL="0" lvl="0" indent="0" algn="l">
                <a:lnSpc>
                  <a:spcPts val="4160"/>
                </a:lnSpc>
                <a:spcBef>
                  <a:spcPct val="0"/>
                </a:spcBef>
              </a:pPr>
              <a:endParaRPr lang="es-EC" u="none" noProof="0" dirty="0">
                <a:solidFill>
                  <a:srgbClr val="FFFFFF"/>
                </a:solidFill>
                <a:latin typeface="Public Sans"/>
                <a:ea typeface="Public Sans"/>
                <a:cs typeface="Public Sans"/>
                <a:sym typeface="Public Sans"/>
              </a:endParaRPr>
            </a:p>
          </p:txBody>
        </p:sp>
      </p:grpSp>
      <p:sp>
        <p:nvSpPr>
          <p:cNvPr id="10" name="Freeform 7">
            <a:extLst>
              <a:ext uri="{FF2B5EF4-FFF2-40B4-BE49-F238E27FC236}">
                <a16:creationId xmlns:a16="http://schemas.microsoft.com/office/drawing/2014/main" id="{A7AEBF25-70A2-8BF1-B2E9-DB57C0503093}"/>
              </a:ext>
            </a:extLst>
          </p:cNvPr>
          <p:cNvSpPr/>
          <p:nvPr/>
        </p:nvSpPr>
        <p:spPr>
          <a:xfrm>
            <a:off x="0" y="0"/>
            <a:ext cx="9448800" cy="419100"/>
          </a:xfrm>
          <a:custGeom>
            <a:avLst/>
            <a:gdLst/>
            <a:ahLst/>
            <a:cxnLst/>
            <a:rect l="l" t="t" r="r" b="b"/>
            <a:pathLst>
              <a:path w="7795496" h="10287000">
                <a:moveTo>
                  <a:pt x="0" y="0"/>
                </a:moveTo>
                <a:lnTo>
                  <a:pt x="7795496" y="0"/>
                </a:lnTo>
                <a:lnTo>
                  <a:pt x="7795496" y="10287000"/>
                </a:lnTo>
                <a:lnTo>
                  <a:pt x="0" y="10287000"/>
                </a:lnTo>
                <a:lnTo>
                  <a:pt x="0" y="0"/>
                </a:lnTo>
                <a:close/>
              </a:path>
            </a:pathLst>
          </a:custGeom>
          <a:blipFill>
            <a:blip r:embed="rId2"/>
            <a:stretch>
              <a:fillRect l="-4036" t="19" r="-35147" b="-3968263"/>
            </a:stretch>
          </a:blipFill>
        </p:spPr>
        <p:txBody>
          <a:bodyPr/>
          <a:lstStyle/>
          <a:p>
            <a:endParaRPr lang="es-EC" noProof="0" dirty="0"/>
          </a:p>
        </p:txBody>
      </p:sp>
      <p:pic>
        <p:nvPicPr>
          <p:cNvPr id="7" name="Imagen 6">
            <a:extLst>
              <a:ext uri="{FF2B5EF4-FFF2-40B4-BE49-F238E27FC236}">
                <a16:creationId xmlns:a16="http://schemas.microsoft.com/office/drawing/2014/main" id="{47794A50-AEAC-6FBC-D97C-0ACF62FEC4D5}"/>
              </a:ext>
            </a:extLst>
          </p:cNvPr>
          <p:cNvPicPr>
            <a:picLocks noChangeAspect="1"/>
          </p:cNvPicPr>
          <p:nvPr/>
        </p:nvPicPr>
        <p:blipFill>
          <a:blip r:embed="rId3">
            <a:extLst>
              <a:ext uri="{28A0092B-C50C-407E-A947-70E740481C1C}">
                <a14:useLocalDpi xmlns:a14="http://schemas.microsoft.com/office/drawing/2010/main" val="0"/>
              </a:ext>
            </a:extLst>
          </a:blip>
          <a:srcRect l="21022" t="20833" r="22160" b="20833"/>
          <a:stretch>
            <a:fillRect/>
          </a:stretch>
        </p:blipFill>
        <p:spPr>
          <a:xfrm>
            <a:off x="13868400" y="266700"/>
            <a:ext cx="3907899" cy="2188424"/>
          </a:xfrm>
          <a:prstGeom prst="rect">
            <a:avLst/>
          </a:prstGeom>
        </p:spPr>
      </p:pic>
      <p:pic>
        <p:nvPicPr>
          <p:cNvPr id="8" name="Imagen 7" descr="Dibujo con letras blancas&#10;&#10;El contenido generado por IA puede ser incorrecto.">
            <a:extLst>
              <a:ext uri="{FF2B5EF4-FFF2-40B4-BE49-F238E27FC236}">
                <a16:creationId xmlns:a16="http://schemas.microsoft.com/office/drawing/2014/main" id="{8AA5F71A-BB5D-C9DD-896F-4AAFC79F1840}"/>
              </a:ext>
            </a:extLst>
          </p:cNvPr>
          <p:cNvPicPr>
            <a:picLocks noChangeAspect="1"/>
          </p:cNvPicPr>
          <p:nvPr/>
        </p:nvPicPr>
        <p:blipFill>
          <a:blip r:embed="rId4">
            <a:extLst>
              <a:ext uri="{28A0092B-C50C-407E-A947-70E740481C1C}">
                <a14:useLocalDpi xmlns:a14="http://schemas.microsoft.com/office/drawing/2010/main" val="0"/>
              </a:ext>
            </a:extLst>
          </a:blip>
          <a:srcRect t="3140"/>
          <a:stretch>
            <a:fillRect/>
          </a:stretch>
        </p:blipFill>
        <p:spPr>
          <a:xfrm>
            <a:off x="740" y="495300"/>
            <a:ext cx="3463528" cy="118459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7616746">
            <a:off x="-1858868" y="5013606"/>
            <a:ext cx="1922428" cy="7558512"/>
            <a:chOff x="0" y="0"/>
            <a:chExt cx="5381213" cy="14475665"/>
          </a:xfrm>
        </p:grpSpPr>
        <p:sp>
          <p:nvSpPr>
            <p:cNvPr id="3" name="Freeform 3"/>
            <p:cNvSpPr/>
            <p:nvPr/>
          </p:nvSpPr>
          <p:spPr>
            <a:xfrm>
              <a:off x="0" y="0"/>
              <a:ext cx="5381213" cy="14475665"/>
            </a:xfrm>
            <a:custGeom>
              <a:avLst/>
              <a:gdLst/>
              <a:ahLst/>
              <a:cxnLst/>
              <a:rect l="l" t="t" r="r" b="b"/>
              <a:pathLst>
                <a:path w="5381213" h="14475665">
                  <a:moveTo>
                    <a:pt x="5381213" y="14475665"/>
                  </a:moveTo>
                  <a:lnTo>
                    <a:pt x="0" y="14475665"/>
                  </a:lnTo>
                  <a:lnTo>
                    <a:pt x="0" y="0"/>
                  </a:lnTo>
                  <a:lnTo>
                    <a:pt x="5381213" y="14475665"/>
                  </a:lnTo>
                  <a:close/>
                </a:path>
              </a:pathLst>
            </a:custGeom>
            <a:solidFill>
              <a:srgbClr val="FFDE59"/>
            </a:solidFill>
          </p:spPr>
          <p:txBody>
            <a:bodyPr/>
            <a:lstStyle/>
            <a:p>
              <a:endParaRPr lang="es-EC" noProof="0" dirty="0"/>
            </a:p>
          </p:txBody>
        </p:sp>
      </p:grpSp>
      <p:sp>
        <p:nvSpPr>
          <p:cNvPr id="4" name="TextBox 4"/>
          <p:cNvSpPr txBox="1"/>
          <p:nvPr/>
        </p:nvSpPr>
        <p:spPr>
          <a:xfrm>
            <a:off x="2496084" y="1265492"/>
            <a:ext cx="11023381" cy="1295226"/>
          </a:xfrm>
          <a:prstGeom prst="rect">
            <a:avLst/>
          </a:prstGeom>
        </p:spPr>
        <p:txBody>
          <a:bodyPr lIns="0" tIns="0" rIns="0" bIns="0" rtlCol="0" anchor="t">
            <a:spAutoFit/>
          </a:bodyPr>
          <a:lstStyle/>
          <a:p>
            <a:pPr marL="0" lvl="0" indent="0" algn="l">
              <a:lnSpc>
                <a:spcPts val="10080"/>
              </a:lnSpc>
              <a:spcBef>
                <a:spcPct val="0"/>
              </a:spcBef>
            </a:pPr>
            <a:r>
              <a:rPr lang="es-EC" sz="8800" b="1" u="none" noProof="0" dirty="0">
                <a:solidFill>
                  <a:srgbClr val="191919"/>
                </a:solidFill>
                <a:latin typeface="Decalotype Bold"/>
                <a:ea typeface="Decalotype Bold"/>
                <a:cs typeface="Decalotype Bold"/>
                <a:sym typeface="Decalotype Bold"/>
              </a:rPr>
              <a:t>Misión </a:t>
            </a:r>
          </a:p>
        </p:txBody>
      </p:sp>
      <p:sp>
        <p:nvSpPr>
          <p:cNvPr id="6" name="TextBox 6"/>
          <p:cNvSpPr txBox="1"/>
          <p:nvPr/>
        </p:nvSpPr>
        <p:spPr>
          <a:xfrm>
            <a:off x="2514600" y="2693672"/>
            <a:ext cx="15070250" cy="3016210"/>
          </a:xfrm>
          <a:prstGeom prst="rect">
            <a:avLst/>
          </a:prstGeom>
        </p:spPr>
        <p:txBody>
          <a:bodyPr wrap="square" lIns="0" tIns="0" rIns="0" bIns="0" rtlCol="0" anchor="t">
            <a:spAutoFit/>
          </a:bodyPr>
          <a:lstStyle/>
          <a:p>
            <a:pPr algn="just"/>
            <a:r>
              <a:rPr lang="es-EC" sz="2800" noProof="0" dirty="0">
                <a:solidFill>
                  <a:srgbClr val="191919"/>
                </a:solidFill>
                <a:latin typeface="Public Sans"/>
              </a:rPr>
              <a:t>Ser el representante de los intereses comunes de los Gobiernos Autónomos Descentralizados Parroquiales Rurales de la provincia de Napo, procurando la articulación de los objetivos y estrategias con los otros niveles de gobierno, velando por la preservación de su autonomía y participando en procesos de fortalecimiento de los </a:t>
            </a:r>
            <a:r>
              <a:rPr lang="es-EC" sz="2800" noProof="0" dirty="0" err="1">
                <a:solidFill>
                  <a:srgbClr val="191919"/>
                </a:solidFill>
                <a:latin typeface="Public Sans"/>
              </a:rPr>
              <a:t>GADPRs</a:t>
            </a:r>
            <a:r>
              <a:rPr lang="es-EC" sz="2800" noProof="0" dirty="0">
                <a:solidFill>
                  <a:srgbClr val="191919"/>
                </a:solidFill>
                <a:latin typeface="Public Sans"/>
              </a:rPr>
              <a:t> de la provincia, a través de asesoramiento, asistencia técnica y ejecución de programas y proyectos de capacitación y formación, de turismo comunitario, de desarrollo económico, las artes, la cultura y el deporte, en beneficio del sector rural </a:t>
            </a:r>
            <a:r>
              <a:rPr lang="es-EC" sz="2800" noProof="0" dirty="0" err="1">
                <a:solidFill>
                  <a:srgbClr val="191919"/>
                </a:solidFill>
                <a:latin typeface="Public Sans"/>
              </a:rPr>
              <a:t>Napense</a:t>
            </a:r>
            <a:r>
              <a:rPr lang="es-EC" sz="2800" noProof="0" dirty="0">
                <a:solidFill>
                  <a:srgbClr val="191919"/>
                </a:solidFill>
                <a:latin typeface="Public Sans"/>
              </a:rPr>
              <a:t>.</a:t>
            </a:r>
            <a:endParaRPr lang="es-EC" sz="2800" noProof="0" dirty="0">
              <a:solidFill>
                <a:srgbClr val="191919"/>
              </a:solidFill>
              <a:latin typeface="Public Sans"/>
              <a:sym typeface="Public Sans"/>
            </a:endParaRPr>
          </a:p>
        </p:txBody>
      </p:sp>
      <p:grpSp>
        <p:nvGrpSpPr>
          <p:cNvPr id="10" name="Group 10"/>
          <p:cNvGrpSpPr/>
          <p:nvPr/>
        </p:nvGrpSpPr>
        <p:grpSpPr>
          <a:xfrm rot="3148976">
            <a:off x="-1997304" y="6313926"/>
            <a:ext cx="5653776" cy="2362200"/>
            <a:chOff x="0" y="0"/>
            <a:chExt cx="10899364" cy="4927422"/>
          </a:xfrm>
        </p:grpSpPr>
        <p:sp>
          <p:nvSpPr>
            <p:cNvPr id="11" name="Freeform 11"/>
            <p:cNvSpPr/>
            <p:nvPr/>
          </p:nvSpPr>
          <p:spPr>
            <a:xfrm>
              <a:off x="0" y="0"/>
              <a:ext cx="10899363" cy="4927422"/>
            </a:xfrm>
            <a:custGeom>
              <a:avLst/>
              <a:gdLst/>
              <a:ahLst/>
              <a:cxnLst/>
              <a:rect l="l" t="t" r="r" b="b"/>
              <a:pathLst>
                <a:path w="10899363" h="4927422">
                  <a:moveTo>
                    <a:pt x="10899363" y="4927422"/>
                  </a:moveTo>
                  <a:lnTo>
                    <a:pt x="0" y="4927422"/>
                  </a:lnTo>
                  <a:lnTo>
                    <a:pt x="0" y="0"/>
                  </a:lnTo>
                  <a:lnTo>
                    <a:pt x="10899363" y="4927422"/>
                  </a:lnTo>
                  <a:close/>
                </a:path>
              </a:pathLst>
            </a:custGeom>
            <a:solidFill>
              <a:srgbClr val="052896"/>
            </a:solidFill>
          </p:spPr>
          <p:txBody>
            <a:bodyPr/>
            <a:lstStyle/>
            <a:p>
              <a:endParaRPr lang="es-EC" noProof="0" dirty="0"/>
            </a:p>
          </p:txBody>
        </p:sp>
      </p:grpSp>
      <p:sp>
        <p:nvSpPr>
          <p:cNvPr id="17" name="Freeform 7">
            <a:extLst>
              <a:ext uri="{FF2B5EF4-FFF2-40B4-BE49-F238E27FC236}">
                <a16:creationId xmlns:a16="http://schemas.microsoft.com/office/drawing/2014/main" id="{193CB6D0-01F2-FD4C-B144-48CF20D8D216}"/>
              </a:ext>
            </a:extLst>
          </p:cNvPr>
          <p:cNvSpPr/>
          <p:nvPr/>
        </p:nvSpPr>
        <p:spPr>
          <a:xfrm>
            <a:off x="0" y="2885"/>
            <a:ext cx="7795496" cy="266700"/>
          </a:xfrm>
          <a:custGeom>
            <a:avLst/>
            <a:gdLst/>
            <a:ahLst/>
            <a:cxnLst/>
            <a:rect l="l" t="t" r="r" b="b"/>
            <a:pathLst>
              <a:path w="7795496" h="10287000">
                <a:moveTo>
                  <a:pt x="0" y="0"/>
                </a:moveTo>
                <a:lnTo>
                  <a:pt x="7795496" y="0"/>
                </a:lnTo>
                <a:lnTo>
                  <a:pt x="7795496" y="10287000"/>
                </a:lnTo>
                <a:lnTo>
                  <a:pt x="0" y="10287000"/>
                </a:lnTo>
                <a:lnTo>
                  <a:pt x="0" y="0"/>
                </a:lnTo>
                <a:close/>
              </a:path>
            </a:pathLst>
          </a:custGeom>
          <a:blipFill>
            <a:blip r:embed="rId2"/>
            <a:stretch>
              <a:fillRect l="-4036" t="19" r="-35147" b="-3968263"/>
            </a:stretch>
          </a:blipFill>
        </p:spPr>
        <p:txBody>
          <a:bodyPr/>
          <a:lstStyle/>
          <a:p>
            <a:endParaRPr lang="es-EC" noProof="0" dirty="0"/>
          </a:p>
        </p:txBody>
      </p:sp>
      <p:sp>
        <p:nvSpPr>
          <p:cNvPr id="19" name="TextBox 4">
            <a:extLst>
              <a:ext uri="{FF2B5EF4-FFF2-40B4-BE49-F238E27FC236}">
                <a16:creationId xmlns:a16="http://schemas.microsoft.com/office/drawing/2014/main" id="{5106E35A-9082-E37D-97DE-99E382194B52}"/>
              </a:ext>
            </a:extLst>
          </p:cNvPr>
          <p:cNvSpPr txBox="1"/>
          <p:nvPr/>
        </p:nvSpPr>
        <p:spPr>
          <a:xfrm>
            <a:off x="2514600" y="5882113"/>
            <a:ext cx="11023381" cy="1295226"/>
          </a:xfrm>
          <a:prstGeom prst="rect">
            <a:avLst/>
          </a:prstGeom>
        </p:spPr>
        <p:txBody>
          <a:bodyPr lIns="0" tIns="0" rIns="0" bIns="0" rtlCol="0" anchor="t">
            <a:spAutoFit/>
          </a:bodyPr>
          <a:lstStyle/>
          <a:p>
            <a:pPr marL="0" lvl="0" indent="0" algn="l">
              <a:lnSpc>
                <a:spcPts val="10080"/>
              </a:lnSpc>
              <a:spcBef>
                <a:spcPct val="0"/>
              </a:spcBef>
            </a:pPr>
            <a:r>
              <a:rPr lang="es-EC" sz="8800" b="1" noProof="0" dirty="0">
                <a:solidFill>
                  <a:srgbClr val="191919"/>
                </a:solidFill>
                <a:latin typeface="Decalotype Bold"/>
                <a:ea typeface="Decalotype Bold"/>
                <a:cs typeface="Decalotype Bold"/>
                <a:sym typeface="Decalotype Bold"/>
              </a:rPr>
              <a:t>V</a:t>
            </a:r>
            <a:r>
              <a:rPr lang="es-EC" sz="8800" b="1" u="none" noProof="0" dirty="0">
                <a:solidFill>
                  <a:srgbClr val="191919"/>
                </a:solidFill>
                <a:latin typeface="Decalotype Bold"/>
                <a:ea typeface="Decalotype Bold"/>
                <a:cs typeface="Decalotype Bold"/>
                <a:sym typeface="Decalotype Bold"/>
              </a:rPr>
              <a:t>isión</a:t>
            </a:r>
            <a:r>
              <a:rPr lang="es-EC" sz="8400" b="1" u="none" noProof="0" dirty="0">
                <a:solidFill>
                  <a:srgbClr val="191919"/>
                </a:solidFill>
                <a:latin typeface="Decalotype Bold"/>
                <a:ea typeface="Decalotype Bold"/>
                <a:cs typeface="Decalotype Bold"/>
                <a:sym typeface="Decalotype Bold"/>
              </a:rPr>
              <a:t> </a:t>
            </a:r>
          </a:p>
        </p:txBody>
      </p:sp>
      <p:sp>
        <p:nvSpPr>
          <p:cNvPr id="21" name="CuadroTexto 20">
            <a:extLst>
              <a:ext uri="{FF2B5EF4-FFF2-40B4-BE49-F238E27FC236}">
                <a16:creationId xmlns:a16="http://schemas.microsoft.com/office/drawing/2014/main" id="{E2DE9C70-63D9-2EE0-5263-249BC47A6C96}"/>
              </a:ext>
            </a:extLst>
          </p:cNvPr>
          <p:cNvSpPr txBox="1"/>
          <p:nvPr/>
        </p:nvSpPr>
        <p:spPr>
          <a:xfrm>
            <a:off x="2496084" y="7162625"/>
            <a:ext cx="15375048" cy="3108543"/>
          </a:xfrm>
          <a:prstGeom prst="rect">
            <a:avLst/>
          </a:prstGeom>
          <a:noFill/>
        </p:spPr>
        <p:txBody>
          <a:bodyPr wrap="square">
            <a:spAutoFit/>
          </a:bodyPr>
          <a:lstStyle/>
          <a:p>
            <a:pPr algn="just"/>
            <a:r>
              <a:rPr lang="es-EC" sz="2800" noProof="0" dirty="0">
                <a:solidFill>
                  <a:srgbClr val="191919"/>
                </a:solidFill>
                <a:latin typeface="Public Sans"/>
              </a:rPr>
              <a:t>Instituirse como el referente provincial en el desarrollo de los Gobiernos Autónomos Descentralizados Parroquiales Rurales de la provincia de Napo, mediante la implementación de políticas y ejecución de proyectos en beneficio de sus asociados y el establecimiento de un modelo de gestión parroquial equitativo, participativo y solidario, articulado a políticas nacionales y a la cooperación internacional, para la consolidación de los mismos como gobiernos de cercanía que promueven el buen vivir de los habitantes del sector rural del país.</a:t>
            </a:r>
          </a:p>
        </p:txBody>
      </p:sp>
      <p:pic>
        <p:nvPicPr>
          <p:cNvPr id="22" name="Imagen 21" descr="Dibujo con letras blancas&#10;&#10;El contenido generado por IA puede ser incorrecto.">
            <a:extLst>
              <a:ext uri="{FF2B5EF4-FFF2-40B4-BE49-F238E27FC236}">
                <a16:creationId xmlns:a16="http://schemas.microsoft.com/office/drawing/2014/main" id="{34B7D936-C69D-D7F8-28EB-0B75ECBE843C}"/>
              </a:ext>
            </a:extLst>
          </p:cNvPr>
          <p:cNvPicPr>
            <a:picLocks noChangeAspect="1"/>
          </p:cNvPicPr>
          <p:nvPr/>
        </p:nvPicPr>
        <p:blipFill>
          <a:blip r:embed="rId3" cstate="print">
            <a:extLst>
              <a:ext uri="{28A0092B-C50C-407E-A947-70E740481C1C}">
                <a14:useLocalDpi xmlns:a14="http://schemas.microsoft.com/office/drawing/2010/main" val="0"/>
              </a:ext>
            </a:extLst>
          </a:blip>
          <a:srcRect t="3140"/>
          <a:stretch>
            <a:fillRect/>
          </a:stretch>
        </p:blipFill>
        <p:spPr>
          <a:xfrm>
            <a:off x="0" y="326959"/>
            <a:ext cx="2819400" cy="964286"/>
          </a:xfrm>
          <a:prstGeom prst="rect">
            <a:avLst/>
          </a:prstGeom>
        </p:spPr>
      </p:pic>
      <p:pic>
        <p:nvPicPr>
          <p:cNvPr id="5" name="Imagen 4">
            <a:extLst>
              <a:ext uri="{FF2B5EF4-FFF2-40B4-BE49-F238E27FC236}">
                <a16:creationId xmlns:a16="http://schemas.microsoft.com/office/drawing/2014/main" id="{57E364B9-4545-1E94-98D9-853C8280C0EE}"/>
              </a:ext>
            </a:extLst>
          </p:cNvPr>
          <p:cNvPicPr>
            <a:picLocks noChangeAspect="1"/>
          </p:cNvPicPr>
          <p:nvPr/>
        </p:nvPicPr>
        <p:blipFill>
          <a:blip r:embed="rId4">
            <a:extLst>
              <a:ext uri="{28A0092B-C50C-407E-A947-70E740481C1C}">
                <a14:useLocalDpi xmlns:a14="http://schemas.microsoft.com/office/drawing/2010/main" val="0"/>
              </a:ext>
            </a:extLst>
          </a:blip>
          <a:srcRect l="21022" t="20833" r="22160" b="20833"/>
          <a:stretch>
            <a:fillRect/>
          </a:stretch>
        </p:blipFill>
        <p:spPr>
          <a:xfrm>
            <a:off x="14421679" y="-39161"/>
            <a:ext cx="3907899" cy="218842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2860</TotalTime>
  <Words>1963</Words>
  <Application>Microsoft Office PowerPoint</Application>
  <PresentationFormat>Personalizado</PresentationFormat>
  <Paragraphs>299</Paragraphs>
  <Slides>40</Slides>
  <Notes>4</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40</vt:i4>
      </vt:variant>
    </vt:vector>
  </HeadingPairs>
  <TitlesOfParts>
    <vt:vector size="48" baseType="lpstr">
      <vt:lpstr>Arial</vt:lpstr>
      <vt:lpstr>Aptos</vt:lpstr>
      <vt:lpstr>Montserrat Bold</vt:lpstr>
      <vt:lpstr>Times New Roman</vt:lpstr>
      <vt:lpstr>Calibri</vt:lpstr>
      <vt:lpstr>Decalotype Bold</vt:lpstr>
      <vt:lpstr>Public Sans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PRESENTACIÓN-RENDICIÓN DE CUENTAS 2024</dc:title>
  <dc:creator>Liliana Carvajal</dc:creator>
  <cp:lastModifiedBy>Liliana Carvajal</cp:lastModifiedBy>
  <cp:revision>51</cp:revision>
  <dcterms:created xsi:type="dcterms:W3CDTF">2006-08-16T00:00:00Z</dcterms:created>
  <dcterms:modified xsi:type="dcterms:W3CDTF">2026-04-29T14:25:06Z</dcterms:modified>
  <dc:identifier>DAGsIj6iycE</dc:identifier>
</cp:coreProperties>
</file>